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72" r:id="rId7"/>
    <p:sldId id="273" r:id="rId8"/>
    <p:sldId id="271" r:id="rId9"/>
    <p:sldId id="275" r:id="rId10"/>
    <p:sldId id="274" r:id="rId11"/>
    <p:sldId id="261" r:id="rId12"/>
    <p:sldId id="276" r:id="rId13"/>
    <p:sldId id="264" r:id="rId14"/>
    <p:sldId id="265" r:id="rId15"/>
    <p:sldId id="266" r:id="rId16"/>
    <p:sldId id="267" r:id="rId17"/>
    <p:sldId id="268" r:id="rId18"/>
    <p:sldId id="262" r:id="rId19"/>
    <p:sldId id="269" r:id="rId20"/>
    <p:sldId id="270" r:id="rId21"/>
    <p:sldId id="277" r:id="rId22"/>
    <p:sldId id="278" r:id="rId23"/>
    <p:sldId id="279" r:id="rId2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юзер" initials="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5" d="100"/>
          <a:sy n="95" d="100"/>
        </p:scale>
        <p:origin x="-108" y="105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6" name="Rectangle 12"/>
          <p:cNvSpPr/>
          <p:nvPr/>
        </p:nvSpPr>
        <p:spPr>
          <a:xfrm>
            <a:off x="0" y="2652713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/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DEE675-7A9A-4536-83C9-DD80B43D39CF}" type="datetimeFigureOut">
              <a:rPr lang="ru-RU"/>
              <a:pPr>
                <a:defRPr/>
              </a:pPr>
              <a:t>05.06.2014</a:t>
            </a:fld>
            <a:endParaRPr lang="ru-RU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91C4CD-939D-4F72-9072-CB6FA34FB1F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82D721-A093-4B00-B1AB-EAB67CC5A0A0}" type="datetimeFigureOut">
              <a:rPr lang="ru-RU"/>
              <a:pPr>
                <a:defRPr/>
              </a:pPr>
              <a:t>05.06.2014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424A32-30CB-46A0-9D40-27EADD97C8E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021DC5-5A22-40E8-A724-321E0B5D0E0F}" type="datetimeFigureOut">
              <a:rPr lang="ru-RU"/>
              <a:pPr>
                <a:defRPr/>
              </a:pPr>
              <a:t>05.06.2014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C2E149-8D35-45AC-9D65-4EAF4E0B3A7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C41667-FF5B-4468-BD24-9C16BCE24FF2}" type="datetimeFigureOut">
              <a:rPr lang="ru-RU"/>
              <a:pPr>
                <a:defRPr/>
              </a:pPr>
              <a:t>05.06.2014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61ADA2-53BE-4866-83DD-96831B2549F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6" name="Rectangle 8"/>
          <p:cNvSpPr/>
          <p:nvPr/>
        </p:nvSpPr>
        <p:spPr>
          <a:xfrm>
            <a:off x="0" y="2652713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9BF310-7316-4EF9-B679-763E4C0CE01D}" type="datetimeFigureOut">
              <a:rPr lang="ru-RU"/>
              <a:pPr>
                <a:defRPr/>
              </a:pPr>
              <a:t>05.06.2014</a:t>
            </a:fld>
            <a:endParaRPr lang="ru-RU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650ABA-E96A-4CC1-ACA4-7966610A3CC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FAB14B-930B-4B1F-B340-0DD4F7AE2FF1}" type="datetimeFigureOut">
              <a:rPr lang="ru-RU"/>
              <a:pPr>
                <a:defRPr/>
              </a:pPr>
              <a:t>05.06.2014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3B56D1-7929-4E67-AA55-2948397A075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AA398A-92AF-45FA-8EEA-0F00B82D2ACB}" type="datetimeFigureOut">
              <a:rPr lang="ru-RU"/>
              <a:pPr>
                <a:defRPr/>
              </a:pPr>
              <a:t>05.06.2014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8F3116-2709-43BE-83C1-C480544B1DD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355A2F-D0A6-4DF9-A148-DD41A3DCD572}" type="datetimeFigureOut">
              <a:rPr lang="ru-RU"/>
              <a:pPr>
                <a:defRPr/>
              </a:pPr>
              <a:t>05.06.2014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0CA0E6-49E0-4467-ADFF-2189D6F4237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11C926-F431-40CC-B3BD-D64F22454C43}" type="datetimeFigureOut">
              <a:rPr lang="ru-RU"/>
              <a:pPr>
                <a:defRPr/>
              </a:pPr>
              <a:t>05.06.2014</a:t>
            </a:fld>
            <a:endParaRPr lang="ru-R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B235F8-3434-485D-9A48-47A40FFC860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/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946DFB-F3FC-4DC2-8EE0-CE31A95C7A36}" type="datetimeFigureOut">
              <a:rPr lang="ru-RU"/>
              <a:pPr>
                <a:defRPr/>
              </a:pPr>
              <a:t>05.06.2014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690D0C-9227-4816-826F-F45880B0DAF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" name="Rectangle 9"/>
          <p:cNvSpPr/>
          <p:nvPr/>
        </p:nvSpPr>
        <p:spPr>
          <a:xfrm>
            <a:off x="0" y="2652713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 rtlCol="0"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/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A4F5B2-6F6C-4D77-8D19-ACA155175307}" type="datetimeFigureOut">
              <a:rPr lang="ru-RU"/>
              <a:pPr>
                <a:defRPr/>
              </a:pPr>
              <a:t>05.06.2014</a:t>
            </a:fld>
            <a:endParaRPr lang="ru-RU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EC63CF-C8F0-4575-BE65-D56D9E26FBE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725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875" y="4371975"/>
            <a:ext cx="6511925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3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143000" y="731838"/>
            <a:ext cx="6400800" cy="3475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100" b="1" smtClean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0311FFA-91FA-446C-9A75-F245F25AEB5E}" type="datetimeFigureOut">
              <a:rPr lang="ru-RU"/>
              <a:pPr>
                <a:defRPr/>
              </a:pPr>
              <a:t>05.06.2014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172200"/>
            <a:ext cx="3352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b="1" smtClean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6F7A026-7D14-4CBF-B2CD-59FC28F0B47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7" r:id="rId2"/>
    <p:sldLayoutId id="2147483709" r:id="rId3"/>
    <p:sldLayoutId id="2147483706" r:id="rId4"/>
    <p:sldLayoutId id="2147483705" r:id="rId5"/>
    <p:sldLayoutId id="2147483704" r:id="rId6"/>
    <p:sldLayoutId id="2147483703" r:id="rId7"/>
    <p:sldLayoutId id="2147483702" r:id="rId8"/>
    <p:sldLayoutId id="2147483710" r:id="rId9"/>
    <p:sldLayoutId id="2147483701" r:id="rId10"/>
    <p:sldLayoutId id="2147483700" r:id="rId11"/>
  </p:sldLayoutIdLst>
  <p:timing>
    <p:tnLst>
      <p:par>
        <p:cTn id="1" dur="indefinite" restart="never" nodeType="tmRoot"/>
      </p:par>
    </p:tnLst>
  </p:timing>
  <p:txStyles>
    <p:titleStyle>
      <a:lvl1pPr marL="319088" indent="-319088" algn="r" rtl="0" fontAlgn="base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marL="319088" indent="-319088" algn="r" rtl="0" fontAlgn="base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2pPr>
      <a:lvl3pPr marL="319088" indent="-319088" algn="r" rtl="0" fontAlgn="base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3pPr>
      <a:lvl4pPr marL="319088" indent="-319088" algn="r" rtl="0" fontAlgn="base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4pPr>
      <a:lvl5pPr marL="319088" indent="-319088" algn="r" rtl="0" fontAlgn="base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563" algn="l" rtl="0" fontAlgn="base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sz="2200" kern="1200">
          <a:solidFill>
            <a:srgbClr val="404040"/>
          </a:solidFill>
          <a:latin typeface="+mn-lt"/>
          <a:ea typeface="+mn-ea"/>
          <a:cs typeface="+mn-cs"/>
        </a:defRPr>
      </a:lvl1pPr>
      <a:lvl2pPr marL="547688" indent="-182563" algn="l" rtl="0" fontAlgn="base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sz="2000" kern="1200">
          <a:solidFill>
            <a:srgbClr val="404040"/>
          </a:solidFill>
          <a:latin typeface="+mn-lt"/>
          <a:ea typeface="+mn-ea"/>
          <a:cs typeface="+mn-cs"/>
        </a:defRPr>
      </a:lvl2pPr>
      <a:lvl3pPr marL="822325" indent="-182563" algn="l" rtl="0" fontAlgn="base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kern="1200">
          <a:solidFill>
            <a:srgbClr val="404040"/>
          </a:solidFill>
          <a:latin typeface="+mn-lt"/>
          <a:ea typeface="+mn-ea"/>
          <a:cs typeface="+mn-cs"/>
        </a:defRPr>
      </a:lvl3pPr>
      <a:lvl4pPr marL="1096963" indent="-182563" algn="l" rtl="0" fontAlgn="base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sz="1600" kern="1200">
          <a:solidFill>
            <a:srgbClr val="404040"/>
          </a:solidFill>
          <a:latin typeface="+mn-lt"/>
          <a:ea typeface="+mn-ea"/>
          <a:cs typeface="+mn-cs"/>
        </a:defRPr>
      </a:lvl4pPr>
      <a:lvl5pPr marL="1389063" indent="-182563" algn="l" rtl="0" fontAlgn="base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sz="1400" kern="1200">
          <a:solidFill>
            <a:srgbClr val="404040"/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9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3.jpeg"/><Relationship Id="rId4" Type="http://schemas.openxmlformats.org/officeDocument/2006/relationships/image" Target="../media/image4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44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6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0.jpeg"/><Relationship Id="rId4" Type="http://schemas.openxmlformats.org/officeDocument/2006/relationships/image" Target="../media/image49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8.png"/><Relationship Id="rId5" Type="http://schemas.openxmlformats.org/officeDocument/2006/relationships/image" Target="../media/image57.png"/><Relationship Id="rId4" Type="http://schemas.openxmlformats.org/officeDocument/2006/relationships/image" Target="../media/image56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jpeg"/><Relationship Id="rId2" Type="http://schemas.openxmlformats.org/officeDocument/2006/relationships/image" Target="../media/image59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1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jpeg"/><Relationship Id="rId2" Type="http://schemas.openxmlformats.org/officeDocument/2006/relationships/image" Target="../media/image6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4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jpeg"/><Relationship Id="rId2" Type="http://schemas.openxmlformats.org/officeDocument/2006/relationships/image" Target="../media/image65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9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openxmlformats.org/officeDocument/2006/relationships/image" Target="../media/image9.png"/><Relationship Id="rId7" Type="http://schemas.openxmlformats.org/officeDocument/2006/relationships/image" Target="../media/image13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7" Type="http://schemas.openxmlformats.org/officeDocument/2006/relationships/image" Target="../media/image20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3" Type="http://schemas.openxmlformats.org/officeDocument/2006/relationships/image" Target="../media/image25.png"/><Relationship Id="rId7" Type="http://schemas.openxmlformats.org/officeDocument/2006/relationships/image" Target="../media/image29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jpeg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5" name="Picture 3" descr="D:\Настя\119674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187450" y="260350"/>
            <a:ext cx="6985000" cy="6337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02802" y="5157192"/>
            <a:ext cx="6512511" cy="1143000"/>
          </a:xfrm>
        </p:spPr>
        <p:txBody>
          <a:bodyPr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marL="320040" indent="-320040" fontAlgn="auto"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r>
              <a:rPr lang="ru-RU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Гравитационная энергия</a:t>
            </a:r>
            <a:endParaRPr lang="ru-RU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203848" y="188640"/>
            <a:ext cx="5824736" cy="4896544"/>
          </a:xfrm>
        </p:spPr>
        <p:txBody>
          <a:bodyPr rtlCol="0">
            <a:normAutofit fontScale="92500" lnSpcReduction="10000"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marL="45720" indent="0" algn="ctr" fontAlgn="auto"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ru-RU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Со школьной скамьи понятие энергии объясняется, как способность тела совершать </a:t>
            </a:r>
            <a:r>
              <a:rPr lang="ru-RU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</a:t>
            </a:r>
            <a:r>
              <a:rPr lang="ru-RU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какую-то работу, а знаменитая формула Эйнштейна говорит об эквивалентности массы </a:t>
            </a:r>
            <a:r>
              <a:rPr lang="ru-RU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</a:t>
            </a:r>
            <a:r>
              <a:rPr lang="ru-RU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и энергии. Гравитационная </a:t>
            </a:r>
            <a:r>
              <a:rPr lang="ru-RU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энергия отличается </a:t>
            </a:r>
            <a:r>
              <a:rPr lang="ru-RU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от других видов энергии тем, что она по </a:t>
            </a:r>
            <a:r>
              <a:rPr lang="ru-RU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</a:t>
            </a:r>
            <a:r>
              <a:rPr lang="ru-RU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современным представлениям имеет отрицательное значение. Тут кроется </a:t>
            </a:r>
            <a:r>
              <a:rPr lang="ru-RU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</a:t>
            </a:r>
            <a:r>
              <a:rPr lang="ru-RU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противоречие, придется признать и то, что масса тела тоже может иметь </a:t>
            </a:r>
            <a:r>
              <a:rPr lang="ru-RU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</a:t>
            </a:r>
            <a:r>
              <a:rPr lang="ru-RU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отрицательное значение, что само по себе абсурд. Я уже не говорю о парадоксах </a:t>
            </a:r>
            <a:r>
              <a:rPr lang="ru-RU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</a:t>
            </a:r>
            <a:r>
              <a:rPr lang="ru-RU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или неувязках в астрономии связанных с понятием гравитационной энергии</a:t>
            </a:r>
            <a:r>
              <a:rPr lang="ru-RU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. </a:t>
            </a:r>
            <a:r>
              <a:rPr lang="ru-RU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Напомню, что гравитационная энергия </a:t>
            </a:r>
            <a:r>
              <a:rPr lang="ru-RU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определяется</a:t>
            </a:r>
            <a:r>
              <a:rPr lang="ru-RU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:</a:t>
            </a:r>
          </a:p>
        </p:txBody>
      </p:sp>
      <p:pic>
        <p:nvPicPr>
          <p:cNvPr id="1026" name="Picture 2" descr="D:\Настя\754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50825" y="260350"/>
            <a:ext cx="2952750" cy="2808288"/>
          </a:xfrm>
          <a:prstGeom prst="rect">
            <a:avLst/>
          </a:prstGeom>
          <a:ln w="38100" cap="sq">
            <a:solidFill>
              <a:schemeClr val="bg2">
                <a:lumMod val="75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/>
          </a:extLst>
        </p:spPr>
      </p:pic>
      <p:pic>
        <p:nvPicPr>
          <p:cNvPr id="1027" name="Picture 3" descr="D:\Настя\video_686849_0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50825" y="3573463"/>
            <a:ext cx="2952750" cy="2808287"/>
          </a:xfrm>
          <a:prstGeom prst="rect">
            <a:avLst/>
          </a:prstGeom>
          <a:ln w="38100" cap="sq">
            <a:solidFill>
              <a:schemeClr val="bg2">
                <a:lumMod val="75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/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07704" y="4445624"/>
            <a:ext cx="6512511" cy="1143000"/>
          </a:xfrm>
        </p:spPr>
        <p:txBody>
          <a:bodyPr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marL="320040" indent="-320040" fontAlgn="auto"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r>
              <a:rPr lang="ru-RU" sz="280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Одну минуточку энергия природы бывает разной: энергия солнца, энергия ветра и воды…</a:t>
            </a:r>
            <a:endParaRPr lang="ru-RU" sz="280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07504" y="525040"/>
            <a:ext cx="3346704" cy="3474720"/>
          </a:xfrm>
        </p:spPr>
        <p:txBody>
          <a:bodyPr rtlCol="0">
            <a:normAutofit fontScale="70000" lnSpcReduction="20000"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indent="-182880" fontAlgn="auto">
              <a:buClr>
                <a:schemeClr val="accent6">
                  <a:lumMod val="75000"/>
                </a:schemeClr>
              </a:buClr>
              <a:defRPr/>
            </a:pPr>
            <a:r>
              <a:rPr lang="ru-RU" sz="20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Ветроэнергетика — отрасль энергетики, специализирующаяся на использовании энергии ветра —кинетической энергии воздушных масс в атмосфере. Энергию ветра относят к возобновляемым видам энергии, так как она является следствием деятельности солнца. Ветроэнергетика является бурно развивающейся отраслью, так в конце 2008 года общая установленная мощность всех </a:t>
            </a:r>
            <a:r>
              <a:rPr lang="ru-RU" sz="2000" b="1" dirty="0" err="1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ветрогенераторов</a:t>
            </a:r>
            <a:r>
              <a:rPr lang="ru-RU" sz="20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составила 120 гигаватт, увеличившись вшестеро с 2000 года.</a:t>
            </a:r>
          </a:p>
          <a:p>
            <a:pPr indent="-182880" fontAlgn="auto">
              <a:buClr>
                <a:schemeClr val="accent6">
                  <a:lumMod val="75000"/>
                </a:schemeClr>
              </a:buClr>
              <a:defRPr/>
            </a:pPr>
            <a:endParaRPr lang="ru-RU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  <a:p>
            <a:pPr indent="-182880" fontAlgn="auto">
              <a:buClr>
                <a:schemeClr val="accent6">
                  <a:lumMod val="75000"/>
                </a:schemeClr>
              </a:buClr>
              <a:defRPr/>
            </a:pPr>
            <a:endParaRPr lang="ru-RU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  <a:p>
            <a:pPr indent="-182880" fontAlgn="auto">
              <a:buClr>
                <a:schemeClr val="accent6">
                  <a:lumMod val="75000"/>
                </a:schemeClr>
              </a:buClr>
              <a:defRPr/>
            </a:pPr>
            <a:endParaRPr lang="ru-RU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  <a:p>
            <a:pPr indent="-182880" fontAlgn="auto">
              <a:buClr>
                <a:schemeClr val="accent6">
                  <a:lumMod val="75000"/>
                </a:schemeClr>
              </a:buClr>
              <a:defRPr/>
            </a:pPr>
            <a:endParaRPr lang="ru-RU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  <a:p>
            <a:pPr indent="-182880" fontAlgn="auto">
              <a:buClr>
                <a:schemeClr val="accent6">
                  <a:lumMod val="75000"/>
                </a:schemeClr>
              </a:buClr>
              <a:defRPr/>
            </a:pPr>
            <a:endParaRPr lang="ru-RU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>
          <a:xfrm>
            <a:off x="5778960" y="404664"/>
            <a:ext cx="3346704" cy="3474720"/>
          </a:xfrm>
        </p:spPr>
        <p:txBody>
          <a:bodyPr rtlCol="0">
            <a:normAutofit fontScale="40000" lnSpcReduction="20000"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indent="-182880" fontAlgn="auto">
              <a:buClr>
                <a:schemeClr val="accent6">
                  <a:lumMod val="75000"/>
                </a:schemeClr>
              </a:buClr>
              <a:defRPr/>
            </a:pPr>
            <a:r>
              <a:rPr lang="ru-RU" sz="35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Солнечная энергетика — использование солнечного излучения для получения энергии в каком-либо виде. Солнечная энергетика использует возобновляемый источник энергии, и в перспективе может стать экологически чистой, то есть не производящей вредных отходов</a:t>
            </a:r>
            <a:r>
              <a:rPr lang="ru-RU" sz="35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.</a:t>
            </a:r>
            <a:endParaRPr lang="ru-RU" sz="35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  <a:p>
            <a:pPr indent="-182880" fontAlgn="auto">
              <a:buClr>
                <a:schemeClr val="accent6">
                  <a:lumMod val="75000"/>
                </a:schemeClr>
              </a:buClr>
              <a:defRPr/>
            </a:pPr>
            <a:r>
              <a:rPr lang="ru-RU" sz="35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Ныне солнечная энергетика широко применяется в случаях, когда малодоступность других источников энергии в совокупности с изобилием солнечного излучения оправдывает её экономически.</a:t>
            </a:r>
          </a:p>
          <a:p>
            <a:pPr indent="-182880" fontAlgn="auto">
              <a:buClr>
                <a:schemeClr val="accent6">
                  <a:lumMod val="75000"/>
                </a:schemeClr>
              </a:buClr>
              <a:defRPr/>
            </a:pPr>
            <a:endParaRPr lang="ru-RU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23556" name="Picture 3" descr="D:\Настя\69492452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3573463"/>
            <a:ext cx="2627313" cy="2887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4" name="Picture 4" descr="D:\Настя\solarflare-browse.jpg"/>
          <p:cNvPicPr>
            <a:picLocks noChangeAspect="1" noChangeArrowheads="1"/>
          </p:cNvPicPr>
          <p:nvPr/>
        </p:nvPicPr>
        <p:blipFill rotWithShape="1">
          <a:blip r:embed="rId3" cstate="email"/>
          <a:srcRect/>
          <a:stretch/>
        </p:blipFill>
        <p:spPr bwMode="auto">
          <a:xfrm>
            <a:off x="3563938" y="404813"/>
            <a:ext cx="2232025" cy="1584325"/>
          </a:xfrm>
          <a:prstGeom prst="rect">
            <a:avLst/>
          </a:prstGeom>
          <a:ln w="38100" cap="sq">
            <a:solidFill>
              <a:schemeClr val="bg2">
                <a:lumMod val="75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/>
          </a:extLst>
        </p:spPr>
      </p:pic>
      <p:pic>
        <p:nvPicPr>
          <p:cNvPr id="5125" name="Picture 5" descr="D:\Настя\front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554413" y="2492375"/>
            <a:ext cx="2232025" cy="1512888"/>
          </a:xfrm>
          <a:prstGeom prst="rect">
            <a:avLst/>
          </a:prstGeom>
          <a:ln w="38100" cap="sq">
            <a:solidFill>
              <a:schemeClr val="bg2">
                <a:lumMod val="75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/>
          </a:extLst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2483768" y="5229200"/>
            <a:ext cx="6512511" cy="1143000"/>
          </a:xfrm>
        </p:spPr>
        <p:txBody>
          <a:bodyPr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marL="320040" indent="-320040" fontAlgn="auto"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r>
              <a:rPr lang="ru-RU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Почему светит солнце</a:t>
            </a:r>
            <a:endParaRPr lang="ru-RU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8" name="Объект 7"/>
          <p:cNvSpPr>
            <a:spLocks noGrp="1"/>
          </p:cNvSpPr>
          <p:nvPr>
            <p:ph sz="quarter" idx="13"/>
          </p:nvPr>
        </p:nvSpPr>
        <p:spPr>
          <a:xfrm>
            <a:off x="18612" y="44624"/>
            <a:ext cx="5273468" cy="4680520"/>
          </a:xfrm>
        </p:spPr>
        <p:txBody>
          <a:bodyPr rtlCol="0">
            <a:no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marL="45720" indent="0" fontAlgn="auto"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ru-RU" sz="105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Трудно поверить, но и звезды, которые светят ночью, и Солнце, которое </a:t>
            </a:r>
            <a:r>
              <a:rPr lang="ru-RU" sz="105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светит днем</a:t>
            </a:r>
            <a:r>
              <a:rPr lang="ru-RU" sz="105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, одинаковы. </a:t>
            </a:r>
          </a:p>
          <a:p>
            <a:pPr marL="45720" indent="0" fontAlgn="auto"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ru-RU" sz="105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Солнце — тоже звезда, ближайшая к Земле. Мы знаем, что жизнь зависит от Солнца. Без солнечного тепла на Земле не зародилась бы жизнь. Без солнечного света не было бы зеленых растений, животных, человека. </a:t>
            </a:r>
          </a:p>
          <a:p>
            <a:pPr marL="45720" indent="0" fontAlgn="auto"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ru-RU" sz="105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Солнце находится на расстоянии более 172 000 000 км от Земли. Масса Солнца в 1 300 000 раз больше массы Земли. Но, что интересно, Солнце не такое же твердое тело, как Земля. </a:t>
            </a:r>
          </a:p>
          <a:p>
            <a:pPr marL="45720" indent="0" fontAlgn="auto"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ru-RU" sz="105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Доказать это очень просто: температура поверхности Солнца достигает 6000° С. При такой температуре любой металл или камень превращается в газ, поэтому Солнце должно быть газовым шаром! </a:t>
            </a:r>
          </a:p>
          <a:p>
            <a:pPr marL="45720" indent="0" fontAlgn="auto"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ru-RU" sz="105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В прошлом ученые считали, что солнечный свет, тепло являются результатом горения. Но поверхность Солнца остается горячей уже сотни миллионов лет, а так долго ничто гореть не может. </a:t>
            </a:r>
          </a:p>
          <a:p>
            <a:pPr marL="45720" indent="0" fontAlgn="auto"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ru-RU" sz="105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Сегодня ученые полагают, что Солнце выделяет тепло в результате процессов, аналогичных тем, которые происходят в атомной бомбе. Солнце превращает материю в энергию. </a:t>
            </a:r>
          </a:p>
          <a:p>
            <a:pPr marL="45720" indent="0" fontAlgn="auto"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ru-RU" sz="105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Этот процесс отличается от горения. При горении одна форма материи переходит в другую. При переходе материи в энергию необходимо минимальное количество материи для производства огромного количества энергии. Двадцать восемь граммов материи выделяют энергию, достаточную для того, чтобы расплавить более 1 миллиона тонн скальных пород. </a:t>
            </a:r>
          </a:p>
          <a:p>
            <a:pPr marL="45720" indent="0" fontAlgn="auto"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ru-RU" sz="105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Итак, если наука права, солнце светит потому, что там постоянно происходит превращение материи в энергию. Одного процента массы Солнца достаточно для того, чтобы оно оставалось горячим в течение 150 миллиардов лет!</a:t>
            </a:r>
          </a:p>
        </p:txBody>
      </p:sp>
      <p:pic>
        <p:nvPicPr>
          <p:cNvPr id="3074" name="Picture 2" descr="D:\Настя\picture_mirror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849563" y="4859338"/>
            <a:ext cx="1695450" cy="1860550"/>
          </a:xfrm>
          <a:prstGeom prst="rect">
            <a:avLst/>
          </a:prstGeom>
          <a:noFill/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  <a:extLst>
            <a:ext uri="{909E8E84-426E-40DD-AFC4-6F175D3DCCD1}"/>
          </a:extLst>
        </p:spPr>
      </p:pic>
      <p:pic>
        <p:nvPicPr>
          <p:cNvPr id="3075" name="Picture 3" descr="D:\Настя\b270e530f861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34963" y="4708525"/>
            <a:ext cx="2160587" cy="2160588"/>
          </a:xfrm>
          <a:prstGeom prst="rect">
            <a:avLst/>
          </a:prstGeom>
          <a:noFill/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  <a:extLst>
            <a:ext uri="{909E8E84-426E-40DD-AFC4-6F175D3DCCD1}"/>
          </a:extLst>
        </p:spPr>
      </p:pic>
      <p:pic>
        <p:nvPicPr>
          <p:cNvPr id="3076" name="Picture 4" descr="D:\Настя\i.jpe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797550" y="188913"/>
            <a:ext cx="2949575" cy="2016125"/>
          </a:xfrm>
          <a:prstGeom prst="rect">
            <a:avLst/>
          </a:prstGeom>
          <a:ln w="38100" cap="sq">
            <a:solidFill>
              <a:schemeClr val="bg2">
                <a:lumMod val="75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/>
          </a:extLst>
        </p:spPr>
      </p:pic>
      <p:pic>
        <p:nvPicPr>
          <p:cNvPr id="3077" name="Picture 5" descr="D:\Настя\770b556bbe80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797550" y="2624138"/>
            <a:ext cx="2949575" cy="2225675"/>
          </a:xfrm>
          <a:prstGeom prst="rect">
            <a:avLst/>
          </a:prstGeom>
          <a:ln w="38100" cap="sq">
            <a:solidFill>
              <a:schemeClr val="bg2">
                <a:lumMod val="75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/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411760" y="4988407"/>
            <a:ext cx="6512511" cy="1143000"/>
          </a:xfrm>
        </p:spPr>
        <p:txBody>
          <a:bodyPr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marL="320040" indent="-320040" fontAlgn="auto"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r>
              <a:rPr lang="ru-RU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Почему дует ветер?</a:t>
            </a:r>
            <a:endParaRPr lang="ru-RU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sz="quarter" idx="13"/>
          </p:nvPr>
        </p:nvSpPr>
        <p:spPr>
          <a:xfrm>
            <a:off x="755576" y="404664"/>
            <a:ext cx="3600400" cy="3801576"/>
          </a:xfrm>
        </p:spPr>
        <p:txBody>
          <a:bodyPr rtlCol="0">
            <a:norm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indent="-182880" fontAlgn="auto">
              <a:buClr>
                <a:schemeClr val="accent6">
                  <a:lumMod val="75000"/>
                </a:schemeClr>
              </a:buClr>
              <a:defRPr/>
            </a:pPr>
            <a:r>
              <a:rPr lang="ru-RU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Почему дует ветер? Многие детишки задают этот вопрос своим родителям…</a:t>
            </a:r>
          </a:p>
          <a:p>
            <a:pPr indent="-182880" fontAlgn="auto">
              <a:buClr>
                <a:schemeClr val="accent6">
                  <a:lumMod val="75000"/>
                </a:schemeClr>
              </a:buClr>
              <a:defRPr/>
            </a:pPr>
            <a:r>
              <a:rPr lang="ru-RU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Объяснить детям,  почему дует ветер, можно проделать опыт, известный из курса природоведенья.</a:t>
            </a:r>
          </a:p>
        </p:txBody>
      </p:sp>
      <p:pic>
        <p:nvPicPr>
          <p:cNvPr id="2051" name="Picture 3" descr="D:\Настя\444305.gif"/>
          <p:cNvPicPr>
            <a:picLocks noChangeAspect="1" noChangeArrowheads="1" noCrop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859338" y="188913"/>
            <a:ext cx="3384550" cy="2303462"/>
          </a:xfrm>
          <a:prstGeom prst="rect">
            <a:avLst/>
          </a:prstGeom>
          <a:ln w="38100" cap="sq">
            <a:solidFill>
              <a:schemeClr val="bg2">
                <a:lumMod val="75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/>
          </a:extLst>
        </p:spPr>
      </p:pic>
      <p:pic>
        <p:nvPicPr>
          <p:cNvPr id="2052" name="Picture 4" descr="D:\Настя\i.jpe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851400" y="2740025"/>
            <a:ext cx="3392488" cy="2009775"/>
          </a:xfrm>
          <a:prstGeom prst="rect">
            <a:avLst/>
          </a:prstGeom>
          <a:ln w="38100" cap="sq">
            <a:solidFill>
              <a:schemeClr val="bg2">
                <a:lumMod val="75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/>
          </a:extLst>
        </p:spPr>
      </p:pic>
      <p:pic>
        <p:nvPicPr>
          <p:cNvPr id="2053" name="Picture 5" descr="D:\Настя\857987_m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07950" y="4149725"/>
            <a:ext cx="2482850" cy="2592388"/>
          </a:xfrm>
          <a:prstGeom prst="rect">
            <a:avLst/>
          </a:prstGeom>
          <a:ln w="38100" cap="sq">
            <a:solidFill>
              <a:schemeClr val="bg2">
                <a:lumMod val="75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/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85338" y="3500438"/>
            <a:ext cx="1471612" cy="1143000"/>
          </a:xfrm>
        </p:spPr>
        <p:txBody>
          <a:bodyPr/>
          <a:lstStyle/>
          <a:p>
            <a:pPr marL="320040" indent="-320040" fontAlgn="auto"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95536" y="332656"/>
            <a:ext cx="3717032" cy="3816424"/>
          </a:xfrm>
        </p:spPr>
        <p:txBody>
          <a:bodyPr rtlCol="0">
            <a:normAutofit fontScale="85000" lnSpcReduction="20000"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indent="-182880" fontAlgn="auto">
              <a:buClr>
                <a:schemeClr val="accent6">
                  <a:lumMod val="75000"/>
                </a:schemeClr>
              </a:buClr>
              <a:defRPr/>
            </a:pPr>
            <a:r>
              <a:rPr lang="ru-RU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Если в холодную погоду приоткрыть дверь на улиц так, чтобы вверху и внизу образовались щели, при этом держать горевшую свечу в руках. Свеча начнёт колебаться. Это происходит потому, что через некоторое время воздух нагреется в помещении и станет выходить через щель на верху, а на его место снова приходить холодный, Именно так происходит ветер в природе.</a:t>
            </a:r>
            <a:endParaRPr lang="ru-RU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26627" name="Picture 2" descr="D:\Настя\step_4_char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211638" y="188913"/>
            <a:ext cx="4176712" cy="406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 descr="D:\Настя\l_9ddd30c7.jpg"/>
          <p:cNvPicPr>
            <a:picLocks noChangeAspect="1" noChangeArrowheads="1"/>
          </p:cNvPicPr>
          <p:nvPr/>
        </p:nvPicPr>
        <p:blipFill rotWithShape="1">
          <a:blip r:embed="rId3" cstate="email"/>
          <a:srcRect/>
          <a:stretch/>
        </p:blipFill>
        <p:spPr bwMode="auto">
          <a:xfrm>
            <a:off x="6227763" y="4649788"/>
            <a:ext cx="2616200" cy="1731962"/>
          </a:xfrm>
          <a:prstGeom prst="rect">
            <a:avLst/>
          </a:prstGeom>
          <a:ln w="38100" cap="sq">
            <a:solidFill>
              <a:schemeClr val="bg2">
                <a:lumMod val="75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/>
          </a:extLst>
        </p:spPr>
      </p:pic>
      <p:pic>
        <p:nvPicPr>
          <p:cNvPr id="3077" name="Picture 5" descr="D:\Настя\486f3b5ce6ba439ad74180c783b67bee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276600" y="4649788"/>
            <a:ext cx="2439988" cy="1731962"/>
          </a:xfrm>
          <a:prstGeom prst="rect">
            <a:avLst/>
          </a:prstGeom>
          <a:ln w="38100" cap="sq">
            <a:solidFill>
              <a:schemeClr val="bg2">
                <a:lumMod val="75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/>
          </a:extLst>
        </p:spPr>
      </p:pic>
      <p:pic>
        <p:nvPicPr>
          <p:cNvPr id="3078" name="Picture 6" descr="D:\Настя\i.jpe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23850" y="4649788"/>
            <a:ext cx="2376488" cy="1731962"/>
          </a:xfrm>
          <a:prstGeom prst="rect">
            <a:avLst/>
          </a:prstGeom>
          <a:ln w="38100" cap="sq">
            <a:solidFill>
              <a:schemeClr val="bg2">
                <a:lumMod val="75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/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11760" y="5517232"/>
            <a:ext cx="6512511" cy="1143000"/>
          </a:xfrm>
        </p:spPr>
        <p:txBody>
          <a:bodyPr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marL="320040" indent="-320040" fontAlgn="auto"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r>
              <a:rPr lang="ru-RU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Что такое радуга?</a:t>
            </a:r>
            <a:endParaRPr lang="ru-RU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27650" name="Объект 2"/>
          <p:cNvSpPr>
            <a:spLocks noGrp="1"/>
          </p:cNvSpPr>
          <p:nvPr>
            <p:ph sz="quarter" idx="13"/>
          </p:nvPr>
        </p:nvSpPr>
        <p:spPr>
          <a:xfrm>
            <a:off x="1143000" y="731838"/>
            <a:ext cx="6400800" cy="3475037"/>
          </a:xfrm>
        </p:spPr>
        <p:txBody>
          <a:bodyPr/>
          <a:lstStyle/>
          <a:p>
            <a:endParaRPr lang="ru-RU" smtClean="0"/>
          </a:p>
        </p:txBody>
      </p:sp>
      <p:pic>
        <p:nvPicPr>
          <p:cNvPr id="4098" name="Picture 2" descr="D:\Настя\1288968081269221034.jpeg"/>
          <p:cNvPicPr>
            <a:picLocks noChangeAspect="1" noChangeArrowheads="1"/>
          </p:cNvPicPr>
          <p:nvPr/>
        </p:nvPicPr>
        <p:blipFill rotWithShape="1">
          <a:blip r:embed="rId2" cstate="email"/>
          <a:srcRect/>
          <a:stretch/>
        </p:blipFill>
        <p:spPr bwMode="auto">
          <a:xfrm>
            <a:off x="971550" y="476250"/>
            <a:ext cx="7345363" cy="4752975"/>
          </a:xfrm>
          <a:prstGeom prst="rect">
            <a:avLst/>
          </a:prstGeom>
          <a:ln w="38100" cap="sq">
            <a:solidFill>
              <a:schemeClr val="bg2">
                <a:lumMod val="75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/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53780" y="4509120"/>
            <a:ext cx="6512511" cy="1143000"/>
          </a:xfrm>
        </p:spPr>
        <p:txBody>
          <a:bodyPr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marL="320040" indent="-320040" fontAlgn="auto"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r>
              <a:rPr lang="ru-RU" sz="3200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Теория Декарта-Ньютона дает понимание об основных особенностях радуги.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79512" y="260648"/>
            <a:ext cx="6400800" cy="3474720"/>
          </a:xfrm>
        </p:spPr>
        <p:txBody>
          <a:bodyPr rtlCol="0">
            <a:normAutofit fontScale="85000" lnSpcReduction="20000"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indent="-182880" fontAlgn="auto">
              <a:buClr>
                <a:schemeClr val="accent6">
                  <a:lumMod val="75000"/>
                </a:schemeClr>
              </a:buClr>
              <a:defRPr/>
            </a:pPr>
            <a:r>
              <a:rPr lang="ru-RU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Капли дождя выполняют функцию призмы – оптического прибора, раскладывающего луч света на световые волны различной длины. Они образовывают участки, воспринимаемые нашим глазом как цветные полосы. Каждая радужная полоса – участок, сквозь который проходят световые волны одинаковой длины. </a:t>
            </a:r>
          </a:p>
          <a:p>
            <a:pPr indent="-182880" fontAlgn="auto">
              <a:buClr>
                <a:schemeClr val="accent6">
                  <a:lumMod val="75000"/>
                </a:schemeClr>
              </a:buClr>
              <a:defRPr/>
            </a:pPr>
            <a:r>
              <a:rPr lang="ru-RU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Цвета радуги идут в таком порядке – красный, оранжевый, желтый, зеленый, голубой, синий, фиолетовый. Их легко запомнить с помощью акростиха, например, такого – Как Однажды Жук-Звонарь Головой Свалил Фонарь. Первая буква слова в стишке соответствует первой букве названия цвета в радужном спектре.</a:t>
            </a:r>
          </a:p>
        </p:txBody>
      </p:sp>
      <p:pic>
        <p:nvPicPr>
          <p:cNvPr id="5122" name="Picture 2" descr="D:\Настя\i.jpe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732588" y="333375"/>
            <a:ext cx="2143125" cy="1428750"/>
          </a:xfrm>
          <a:prstGeom prst="rect">
            <a:avLst/>
          </a:prstGeom>
          <a:ln w="38100" cap="sq">
            <a:solidFill>
              <a:schemeClr val="bg2">
                <a:lumMod val="75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/>
          </a:extLst>
        </p:spPr>
      </p:pic>
      <p:pic>
        <p:nvPicPr>
          <p:cNvPr id="5123" name="Picture 3" descr="D:\Настя\i.jpe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710363" y="2349500"/>
            <a:ext cx="2143125" cy="1428750"/>
          </a:xfrm>
          <a:prstGeom prst="rect">
            <a:avLst/>
          </a:prstGeom>
          <a:ln w="38100" cap="sq">
            <a:solidFill>
              <a:schemeClr val="bg2">
                <a:lumMod val="75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/>
          </a:extLst>
        </p:spPr>
      </p:pic>
      <p:pic>
        <p:nvPicPr>
          <p:cNvPr id="28677" name="Picture 4" descr="D:\Настя\faq_char.gif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76213" y="3933825"/>
            <a:ext cx="2449512" cy="260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3768" y="5229200"/>
            <a:ext cx="6512511" cy="1296144"/>
          </a:xfrm>
        </p:spPr>
        <p:txBody>
          <a:bodyPr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marL="0" indent="0" fontAlgn="auto">
              <a:spcAft>
                <a:spcPts val="0"/>
              </a:spcAft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ru-RU" sz="360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Ребята, а вы знаете что бывает туманная радуга? </a:t>
            </a:r>
            <a:endParaRPr lang="ru-RU" sz="360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251520" y="188640"/>
            <a:ext cx="4968552" cy="4050784"/>
          </a:xfrm>
        </p:spPr>
        <p:txBody>
          <a:bodyPr rtlCol="0">
            <a:normAutofit fontScale="85000" lnSpcReduction="20000"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indent="-182880" fontAlgn="auto">
              <a:buClr>
                <a:schemeClr val="accent6">
                  <a:lumMod val="75000"/>
                </a:schemeClr>
              </a:buClr>
              <a:defRPr/>
            </a:pPr>
            <a:r>
              <a:rPr lang="ru-RU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</a:t>
            </a:r>
            <a:r>
              <a:rPr lang="ru-RU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Разве бывает не цветная радуга? Оказывается, на нашей уникальной планете возможно все. Бесцветная радуга – явление того же порядка, что и обычное радужное сияние</a:t>
            </a:r>
            <a:r>
              <a:rPr lang="ru-RU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.</a:t>
            </a:r>
            <a:endParaRPr lang="ru-RU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  <a:p>
            <a:pPr indent="-182880" fontAlgn="auto">
              <a:buClr>
                <a:schemeClr val="accent6">
                  <a:lumMod val="75000"/>
                </a:schemeClr>
              </a:buClr>
              <a:defRPr/>
            </a:pPr>
            <a:r>
              <a:rPr lang="ru-RU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  Свет преломляется через кристаллы воды. Но в случае с туманной радугой, частицы, преломляющие свет, гораздо меньше, чем обычно. Световая волна в этом случае  не «раскладывается» на цветные составляющие, и не окрашивает мельчайшие капельки тумана</a:t>
            </a:r>
            <a:r>
              <a:rPr lang="ru-RU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.</a:t>
            </a:r>
            <a:endParaRPr lang="ru-RU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  <a:p>
            <a:pPr indent="-182880" fontAlgn="auto">
              <a:buClr>
                <a:schemeClr val="accent6">
                  <a:lumMod val="75000"/>
                </a:schemeClr>
              </a:buClr>
              <a:defRPr/>
            </a:pPr>
            <a:r>
              <a:rPr lang="ru-RU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  Так образуется «туманная» радуга. </a:t>
            </a:r>
          </a:p>
        </p:txBody>
      </p:sp>
      <p:pic>
        <p:nvPicPr>
          <p:cNvPr id="1026" name="Picture 2" descr="D:\Настя\hale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403850" y="312738"/>
            <a:ext cx="3455988" cy="3527425"/>
          </a:xfrm>
          <a:prstGeom prst="rect">
            <a:avLst/>
          </a:prstGeom>
          <a:ln w="38100" cap="sq">
            <a:solidFill>
              <a:schemeClr val="bg2">
                <a:lumMod val="75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/>
          </a:extLst>
        </p:spPr>
      </p:pic>
      <p:pic>
        <p:nvPicPr>
          <p:cNvPr id="29700" name="Picture 6" descr="D:\Настя\0.gif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116013" y="3810000"/>
            <a:ext cx="2286000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1" name="Picture 7" descr="D:\Настя\i.jpe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7235825" y="3898900"/>
            <a:ext cx="1728788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2" name="Picture 8" descr="D:\Настя\x_b913348d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-11113" y="4724400"/>
            <a:ext cx="1685926" cy="1876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3" name="Picture 9" descr="D:\Настя\9005-4c279121c30b.pn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4932363" y="3754438"/>
            <a:ext cx="1655762" cy="156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2411760" y="4643140"/>
            <a:ext cx="6512511" cy="1306140"/>
          </a:xfrm>
        </p:spPr>
        <p:txBody>
          <a:bodyPr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marL="320040" indent="-320040" fontAlgn="auto"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r>
              <a:rPr lang="ru-RU" sz="280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- ОГО! - </a:t>
            </a:r>
            <a:r>
              <a:rPr lang="ru-RU" sz="2800" dirty="0" err="1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Барашик</a:t>
            </a:r>
            <a:r>
              <a:rPr lang="ru-RU" sz="280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неужели ты сочинил такие замечательные стихи посвящённые физике!  </a:t>
            </a:r>
            <a:endParaRPr lang="ru-RU" sz="280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8" name="Объект 7"/>
          <p:cNvSpPr>
            <a:spLocks noGrp="1"/>
          </p:cNvSpPr>
          <p:nvPr>
            <p:ph sz="quarter" idx="13"/>
          </p:nvPr>
        </p:nvSpPr>
        <p:spPr>
          <a:xfrm>
            <a:off x="6383640" y="242312"/>
            <a:ext cx="2736304" cy="3474720"/>
          </a:xfrm>
        </p:spPr>
        <p:txBody>
          <a:bodyPr rtlCol="0">
            <a:no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indent="-182880" fontAlgn="auto">
              <a:buClr>
                <a:schemeClr val="accent6">
                  <a:lumMod val="75000"/>
                </a:schemeClr>
              </a:buClr>
              <a:defRPr/>
            </a:pPr>
            <a:r>
              <a:rPr lang="ru-RU" sz="12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Архимед </a:t>
            </a:r>
            <a:r>
              <a:rPr lang="ru-RU" sz="12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открыл закон</a:t>
            </a:r>
            <a:r>
              <a:rPr lang="ru-RU" sz="12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,</a:t>
            </a:r>
            <a:endParaRPr lang="ru-RU" sz="12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  <a:p>
            <a:pPr indent="-182880" fontAlgn="auto">
              <a:buClr>
                <a:schemeClr val="accent6">
                  <a:lumMod val="75000"/>
                </a:schemeClr>
              </a:buClr>
              <a:defRPr/>
            </a:pPr>
            <a:r>
              <a:rPr lang="ru-RU" sz="12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Мылся в ванне как-то он</a:t>
            </a:r>
            <a:r>
              <a:rPr lang="ru-RU" sz="12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,</a:t>
            </a:r>
            <a:endParaRPr lang="ru-RU" sz="12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  <a:p>
            <a:pPr indent="-182880" fontAlgn="auto">
              <a:buClr>
                <a:schemeClr val="accent6">
                  <a:lumMod val="75000"/>
                </a:schemeClr>
              </a:buClr>
              <a:defRPr/>
            </a:pPr>
            <a:r>
              <a:rPr lang="ru-RU" sz="12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Полилась на пол вода</a:t>
            </a:r>
            <a:r>
              <a:rPr lang="ru-RU" sz="12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,</a:t>
            </a:r>
            <a:endParaRPr lang="ru-RU" sz="12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  <a:p>
            <a:pPr indent="-182880" fontAlgn="auto">
              <a:buClr>
                <a:schemeClr val="accent6">
                  <a:lumMod val="75000"/>
                </a:schemeClr>
              </a:buClr>
              <a:defRPr/>
            </a:pPr>
            <a:r>
              <a:rPr lang="ru-RU" sz="12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Догадался он тогда.</a:t>
            </a:r>
          </a:p>
          <a:p>
            <a:pPr marL="45720" indent="0" fontAlgn="auto"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endParaRPr lang="ru-RU" sz="12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  <a:p>
            <a:pPr indent="-182880" fontAlgn="auto">
              <a:buClr>
                <a:schemeClr val="accent6">
                  <a:lumMod val="75000"/>
                </a:schemeClr>
              </a:buClr>
              <a:defRPr/>
            </a:pPr>
            <a:r>
              <a:rPr lang="ru-RU" sz="12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Сила действует на тело</a:t>
            </a:r>
            <a:r>
              <a:rPr lang="ru-RU" sz="12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,</a:t>
            </a:r>
            <a:endParaRPr lang="ru-RU" sz="12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  <a:p>
            <a:pPr indent="-182880" fontAlgn="auto">
              <a:buClr>
                <a:schemeClr val="accent6">
                  <a:lumMod val="75000"/>
                </a:schemeClr>
              </a:buClr>
              <a:defRPr/>
            </a:pPr>
            <a:r>
              <a:rPr lang="ru-RU" sz="12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Так природа захотела</a:t>
            </a:r>
            <a:r>
              <a:rPr lang="ru-RU" sz="12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,</a:t>
            </a:r>
            <a:endParaRPr lang="ru-RU" sz="12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  <a:p>
            <a:pPr indent="-182880" fontAlgn="auto">
              <a:buClr>
                <a:schemeClr val="accent6">
                  <a:lumMod val="75000"/>
                </a:schemeClr>
              </a:buClr>
              <a:defRPr/>
            </a:pPr>
            <a:r>
              <a:rPr lang="ru-RU" sz="12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Шар летит как самолёт</a:t>
            </a:r>
            <a:r>
              <a:rPr lang="ru-RU" sz="12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,</a:t>
            </a:r>
            <a:endParaRPr lang="ru-RU" sz="12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  <a:p>
            <a:pPr indent="-182880" fontAlgn="auto">
              <a:buClr>
                <a:schemeClr val="accent6">
                  <a:lumMod val="75000"/>
                </a:schemeClr>
              </a:buClr>
              <a:defRPr/>
            </a:pPr>
            <a:r>
              <a:rPr lang="ru-RU" sz="12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Что не тонет, то плывёт</a:t>
            </a:r>
            <a:r>
              <a:rPr lang="ru-RU" sz="12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!</a:t>
            </a:r>
          </a:p>
          <a:p>
            <a:pPr marL="45720" indent="0" fontAlgn="auto"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endParaRPr lang="ru-RU" sz="1200" b="1" dirty="0" smtClean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  <a:p>
            <a:pPr indent="-182880" fontAlgn="auto">
              <a:buClr>
                <a:schemeClr val="accent6">
                  <a:lumMod val="75000"/>
                </a:schemeClr>
              </a:buClr>
              <a:defRPr/>
            </a:pPr>
            <a:r>
              <a:rPr lang="ru-RU" sz="12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И </a:t>
            </a:r>
            <a:r>
              <a:rPr lang="ru-RU" sz="12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в воде груз легче станет</a:t>
            </a:r>
            <a:r>
              <a:rPr lang="ru-RU" sz="12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,</a:t>
            </a:r>
            <a:endParaRPr lang="ru-RU" sz="12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  <a:p>
            <a:pPr indent="-182880" fontAlgn="auto">
              <a:buClr>
                <a:schemeClr val="accent6">
                  <a:lumMod val="75000"/>
                </a:schemeClr>
              </a:buClr>
              <a:defRPr/>
            </a:pPr>
            <a:r>
              <a:rPr lang="ru-RU" sz="12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И тонуть он перестанет</a:t>
            </a:r>
            <a:r>
              <a:rPr lang="ru-RU" sz="12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,</a:t>
            </a:r>
            <a:endParaRPr lang="ru-RU" sz="12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  <a:p>
            <a:pPr indent="-182880" fontAlgn="auto">
              <a:buClr>
                <a:schemeClr val="accent6">
                  <a:lumMod val="75000"/>
                </a:schemeClr>
              </a:buClr>
              <a:defRPr/>
            </a:pPr>
            <a:r>
              <a:rPr lang="ru-RU" sz="12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Океаны вдоль Земли</a:t>
            </a:r>
            <a:r>
              <a:rPr lang="ru-RU" sz="12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,</a:t>
            </a:r>
            <a:endParaRPr lang="ru-RU" sz="12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  <a:p>
            <a:pPr indent="-182880" fontAlgn="auto">
              <a:buClr>
                <a:schemeClr val="accent6">
                  <a:lumMod val="75000"/>
                </a:schemeClr>
              </a:buClr>
              <a:defRPr/>
            </a:pPr>
            <a:r>
              <a:rPr lang="ru-RU" sz="12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Покоряют корабли!</a:t>
            </a:r>
          </a:p>
        </p:txBody>
      </p:sp>
      <p:sp>
        <p:nvSpPr>
          <p:cNvPr id="9" name="Объект 8"/>
          <p:cNvSpPr>
            <a:spLocks noGrp="1"/>
          </p:cNvSpPr>
          <p:nvPr>
            <p:ph sz="quarter" idx="14"/>
          </p:nvPr>
        </p:nvSpPr>
        <p:spPr>
          <a:xfrm>
            <a:off x="107504" y="302005"/>
            <a:ext cx="3346704" cy="3474720"/>
          </a:xfrm>
        </p:spPr>
        <p:txBody>
          <a:bodyPr rtlCol="0">
            <a:normAutofit fontScale="55000" lnSpcReduction="20000"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indent="-182880" fontAlgn="auto">
              <a:buClr>
                <a:schemeClr val="accent6">
                  <a:lumMod val="75000"/>
                </a:schemeClr>
              </a:buClr>
              <a:defRPr/>
            </a:pPr>
            <a:r>
              <a:rPr lang="ru-RU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Нас </a:t>
            </a:r>
            <a:r>
              <a:rPr lang="ru-RU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физика повсюду </a:t>
            </a:r>
            <a:r>
              <a:rPr lang="ru-RU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окружает</a:t>
            </a:r>
            <a:r>
              <a:rPr lang="ru-RU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.</a:t>
            </a:r>
            <a:endParaRPr lang="ru-RU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  <a:p>
            <a:pPr indent="-182880" fontAlgn="auto">
              <a:buClr>
                <a:schemeClr val="accent6">
                  <a:lumMod val="75000"/>
                </a:schemeClr>
              </a:buClr>
              <a:defRPr/>
            </a:pPr>
            <a:r>
              <a:rPr lang="ru-RU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Из дома в школу утром провожает</a:t>
            </a:r>
            <a:r>
              <a:rPr lang="ru-RU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.</a:t>
            </a:r>
            <a:endParaRPr lang="ru-RU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  <a:p>
            <a:pPr indent="-182880" fontAlgn="auto">
              <a:buClr>
                <a:schemeClr val="accent6">
                  <a:lumMod val="75000"/>
                </a:schemeClr>
              </a:buClr>
              <a:defRPr/>
            </a:pPr>
            <a:r>
              <a:rPr lang="ru-RU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Набраться бы ученикам терпения</a:t>
            </a:r>
            <a:r>
              <a:rPr lang="ru-RU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:</a:t>
            </a:r>
            <a:endParaRPr lang="ru-RU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  <a:p>
            <a:pPr indent="-182880" fontAlgn="auto">
              <a:buClr>
                <a:schemeClr val="accent6">
                  <a:lumMod val="75000"/>
                </a:schemeClr>
              </a:buClr>
              <a:defRPr/>
            </a:pPr>
            <a:r>
              <a:rPr lang="ru-RU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Подняться из постели тяготения,</a:t>
            </a:r>
          </a:p>
          <a:p>
            <a:pPr marL="45720" indent="0" fontAlgn="auto"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endParaRPr lang="ru-RU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  <a:p>
            <a:pPr indent="-182880" fontAlgn="auto">
              <a:buClr>
                <a:schemeClr val="accent6">
                  <a:lumMod val="75000"/>
                </a:schemeClr>
              </a:buClr>
              <a:defRPr/>
            </a:pPr>
            <a:r>
              <a:rPr lang="ru-RU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Умыться, применяя силу трения</a:t>
            </a:r>
            <a:r>
              <a:rPr lang="ru-RU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,</a:t>
            </a:r>
            <a:endParaRPr lang="ru-RU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  <a:p>
            <a:pPr indent="-182880" fontAlgn="auto">
              <a:buClr>
                <a:schemeClr val="accent6">
                  <a:lumMod val="75000"/>
                </a:schemeClr>
              </a:buClr>
              <a:defRPr/>
            </a:pPr>
            <a:r>
              <a:rPr lang="ru-RU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В кабине лифта ощутить падение</a:t>
            </a:r>
            <a:r>
              <a:rPr lang="ru-RU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,</a:t>
            </a:r>
            <a:endParaRPr lang="ru-RU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  <a:p>
            <a:pPr indent="-182880" fontAlgn="auto">
              <a:buClr>
                <a:schemeClr val="accent6">
                  <a:lumMod val="75000"/>
                </a:schemeClr>
              </a:buClr>
              <a:defRPr/>
            </a:pPr>
            <a:r>
              <a:rPr lang="ru-RU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На тротуаре – сильное скольжение</a:t>
            </a:r>
            <a:r>
              <a:rPr lang="ru-RU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.</a:t>
            </a:r>
            <a:endParaRPr lang="ru-RU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  <a:p>
            <a:pPr indent="-182880" fontAlgn="auto">
              <a:buClr>
                <a:schemeClr val="accent6">
                  <a:lumMod val="75000"/>
                </a:schemeClr>
              </a:buClr>
              <a:defRPr/>
            </a:pPr>
            <a:r>
              <a:rPr lang="ru-RU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А вот и школа - вечное движение!</a:t>
            </a:r>
          </a:p>
          <a:p>
            <a:pPr marL="45720" indent="0" fontAlgn="auto"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endParaRPr lang="ru-RU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  <a:p>
            <a:pPr indent="-182880" fontAlgn="auto">
              <a:buClr>
                <a:schemeClr val="accent6">
                  <a:lumMod val="75000"/>
                </a:schemeClr>
              </a:buClr>
              <a:defRPr/>
            </a:pPr>
            <a:r>
              <a:rPr lang="ru-RU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Всем физикам– почёт и уважение!</a:t>
            </a:r>
          </a:p>
        </p:txBody>
      </p:sp>
      <p:pic>
        <p:nvPicPr>
          <p:cNvPr id="6148" name="Picture 4" descr="D:\Настя\09227e8c4caa593de4dcb46acfe6594b.jpe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606800" y="260350"/>
            <a:ext cx="2438400" cy="1655763"/>
          </a:xfrm>
          <a:prstGeom prst="rect">
            <a:avLst/>
          </a:prstGeom>
          <a:ln w="38100" cap="sq">
            <a:solidFill>
              <a:schemeClr val="bg2">
                <a:lumMod val="75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/>
          </a:extLst>
        </p:spPr>
      </p:pic>
      <p:pic>
        <p:nvPicPr>
          <p:cNvPr id="6149" name="Picture 5" descr="D:\Настя\smeshariki-kartinki-18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606800" y="2133600"/>
            <a:ext cx="2438400" cy="1828800"/>
          </a:xfrm>
          <a:prstGeom prst="rect">
            <a:avLst/>
          </a:prstGeom>
          <a:ln w="38100" cap="sq">
            <a:solidFill>
              <a:schemeClr val="bg2">
                <a:lumMod val="75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/>
          </a:extLst>
        </p:spPr>
      </p:pic>
      <p:pic>
        <p:nvPicPr>
          <p:cNvPr id="30726" name="Picture 2" descr="D:\Настя\picture-496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0" y="2803525"/>
            <a:ext cx="3749675" cy="3967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3768" y="5517232"/>
            <a:ext cx="6512511" cy="1143000"/>
          </a:xfrm>
        </p:spPr>
        <p:txBody>
          <a:bodyPr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marL="320040" indent="-320040" fontAlgn="auto"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r>
              <a:rPr lang="ru-RU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Логические загадки</a:t>
            </a:r>
            <a:endParaRPr lang="ru-RU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79512" y="116632"/>
            <a:ext cx="6400800" cy="5040560"/>
          </a:xfrm>
        </p:spPr>
        <p:txBody>
          <a:bodyPr rtlCol="0">
            <a:normAutofit fontScale="70000" lnSpcReduction="20000"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marL="502920" indent="-457200" fontAlgn="auto">
              <a:buClr>
                <a:schemeClr val="accent6">
                  <a:lumMod val="75000"/>
                </a:schemeClr>
              </a:buClr>
              <a:buFont typeface="+mj-lt"/>
              <a:buAutoNum type="arabicPeriod"/>
              <a:defRPr/>
            </a:pPr>
            <a:r>
              <a:rPr lang="ru-RU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С какой </a:t>
            </a:r>
            <a:r>
              <a:rPr lang="ru-RU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скоростью должна бежать собака, чтобы не слышать звона сковородки, привязанной к ее хвосту</a:t>
            </a:r>
            <a:r>
              <a:rPr lang="ru-RU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?</a:t>
            </a:r>
          </a:p>
          <a:p>
            <a:pPr marL="502920" indent="-457200" fontAlgn="auto">
              <a:buClr>
                <a:schemeClr val="accent6">
                  <a:lumMod val="75000"/>
                </a:schemeClr>
              </a:buClr>
              <a:buFont typeface="+mj-lt"/>
              <a:buAutoNum type="arabicPeriod"/>
              <a:defRPr/>
            </a:pPr>
            <a:r>
              <a:rPr lang="ru-RU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К</a:t>
            </a:r>
            <a:r>
              <a:rPr lang="ru-RU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офе </a:t>
            </a:r>
            <a:r>
              <a:rPr lang="ru-RU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с молоком Очень полезная задачка. Можно долго выписывать уравнения, а можно понять, что ответ очевиден... Есть два одинаковых стакана, в которые налито поровну: в один — молоко, в другой — кофе. Из первого стакана переливают ложку молока в стакан с кофе. Потом размешивают, и из второго стакана обратно в первый переливают ложку кофе с молоком. Чего теперь больше: молока в кофе или кофе в молоке</a:t>
            </a:r>
            <a:r>
              <a:rPr lang="ru-RU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?</a:t>
            </a:r>
          </a:p>
          <a:p>
            <a:pPr marL="502920" indent="-457200" fontAlgn="auto">
              <a:buClr>
                <a:schemeClr val="accent6">
                  <a:lumMod val="75000"/>
                </a:schemeClr>
              </a:buClr>
              <a:buFont typeface="+mj-lt"/>
              <a:buAutoNum type="arabicPeriod"/>
              <a:defRPr/>
            </a:pPr>
            <a:r>
              <a:rPr lang="ru-RU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Что </a:t>
            </a:r>
            <a:r>
              <a:rPr lang="ru-RU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не имеет длины, глубины, ширины, высоты, а можно измерить</a:t>
            </a:r>
            <a:r>
              <a:rPr lang="ru-RU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?</a:t>
            </a:r>
          </a:p>
          <a:p>
            <a:pPr marL="502920" indent="-457200" fontAlgn="auto">
              <a:buClr>
                <a:schemeClr val="accent6">
                  <a:lumMod val="75000"/>
                </a:schemeClr>
              </a:buClr>
              <a:buFont typeface="+mj-lt"/>
              <a:buAutoNum type="arabicPeriod"/>
              <a:defRPr/>
            </a:pPr>
            <a:r>
              <a:rPr lang="ru-RU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Когда сутки короче: зимой или летом</a:t>
            </a:r>
            <a:r>
              <a:rPr lang="ru-RU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?</a:t>
            </a:r>
          </a:p>
          <a:p>
            <a:pPr marL="502920" indent="-457200" fontAlgn="auto">
              <a:buClr>
                <a:schemeClr val="accent6">
                  <a:lumMod val="75000"/>
                </a:schemeClr>
              </a:buClr>
              <a:buFont typeface="+mj-lt"/>
              <a:buAutoNum type="arabicPeriod"/>
              <a:defRPr/>
            </a:pPr>
            <a:r>
              <a:rPr lang="ru-RU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</a:t>
            </a:r>
            <a:r>
              <a:rPr lang="ru-RU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С помощью </a:t>
            </a:r>
            <a:r>
              <a:rPr lang="ru-RU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линзы получено действительное изображение электрической лампочки. Как изменится изображение, если закрыть верхнюю половину линзы?</a:t>
            </a:r>
            <a:endParaRPr lang="ru-RU" b="1" dirty="0" smtClean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  <a:p>
            <a:pPr marL="502920" indent="-457200" fontAlgn="auto">
              <a:buClr>
                <a:schemeClr val="accent6">
                  <a:lumMod val="75000"/>
                </a:schemeClr>
              </a:buClr>
              <a:buFont typeface="+mj-lt"/>
              <a:buAutoNum type="arabicPeriod"/>
              <a:defRPr/>
            </a:pPr>
            <a:r>
              <a:rPr lang="ru-RU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На </a:t>
            </a:r>
            <a:r>
              <a:rPr lang="ru-RU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двух чашах рычажных весов находятся два ведра, наполненные водой. Уровень воды в них одинаков. В одном ведре плавает деревянный брусок. Будут ли весы находиться в равновесии?</a:t>
            </a:r>
            <a:endParaRPr lang="ru-RU" b="1" dirty="0" smtClean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  <a:p>
            <a:pPr marL="502920" indent="-457200" fontAlgn="auto">
              <a:buClr>
                <a:schemeClr val="accent6">
                  <a:lumMod val="75000"/>
                </a:schemeClr>
              </a:buClr>
              <a:buFont typeface="+mj-lt"/>
              <a:buAutoNum type="arabicPeriod"/>
              <a:defRPr/>
            </a:pPr>
            <a:endParaRPr lang="ru-RU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4099" name="Picture 3" descr="D:\Настя\00016c42b36a0ddeb45d0f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588125" y="260350"/>
            <a:ext cx="2286000" cy="3048000"/>
          </a:xfrm>
          <a:prstGeom prst="rect">
            <a:avLst/>
          </a:prstGeom>
          <a:ln w="38100" cap="sq">
            <a:solidFill>
              <a:schemeClr val="bg2">
                <a:lumMod val="75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/>
          </a:extLst>
        </p:spPr>
      </p:pic>
      <p:pic>
        <p:nvPicPr>
          <p:cNvPr id="4100" name="Picture 4" descr="D:\Настя\f0f402df0b66bfcb41776efcba0568d9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95288" y="4581525"/>
            <a:ext cx="2252662" cy="2066925"/>
          </a:xfrm>
          <a:prstGeom prst="rect">
            <a:avLst/>
          </a:prstGeom>
          <a:ln w="38100" cap="sq">
            <a:solidFill>
              <a:schemeClr val="bg2">
                <a:lumMod val="75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/>
          </a:extLst>
        </p:spPr>
      </p:pic>
      <p:pic>
        <p:nvPicPr>
          <p:cNvPr id="4103" name="Picture 7" descr="D:\Настя\00b12ef7876f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757988" y="3446463"/>
            <a:ext cx="2157412" cy="2157412"/>
          </a:xfrm>
          <a:prstGeom prst="rect">
            <a:avLst/>
          </a:prstGeom>
          <a:ln w="38100" cap="sq">
            <a:solidFill>
              <a:schemeClr val="bg2">
                <a:lumMod val="75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/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611560" y="728700"/>
            <a:ext cx="3629025" cy="792088"/>
          </a:xfrm>
        </p:spPr>
        <p:txBody>
          <a:bodyPr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fontAlgn="auto"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r>
              <a:rPr lang="ru-RU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Карта страны </a:t>
            </a:r>
            <a:r>
              <a:rPr lang="ru-RU" dirty="0" err="1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Смешариков</a:t>
            </a:r>
            <a:r>
              <a:rPr lang="ru-RU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..</a:t>
            </a:r>
            <a:endParaRPr lang="ru-RU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9972675" y="620713"/>
            <a:ext cx="755650" cy="404812"/>
          </a:xfr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>
            <a:normAutofit lnSpcReduction="10000"/>
          </a:bodyPr>
          <a:lstStyle/>
          <a:p>
            <a:pPr indent="-182880" fontAlgn="auto">
              <a:buClr>
                <a:schemeClr val="accent6">
                  <a:lumMod val="75000"/>
                </a:schemeClr>
              </a:buClr>
              <a:defRPr/>
            </a:pPr>
            <a:endParaRPr lang="ru-RU" dirty="0"/>
          </a:p>
        </p:txBody>
      </p:sp>
      <p:sp>
        <p:nvSpPr>
          <p:cNvPr id="12" name="Текст 11"/>
          <p:cNvSpPr>
            <a:spLocks noGrp="1"/>
          </p:cNvSpPr>
          <p:nvPr>
            <p:ph type="body" sz="half" idx="2"/>
          </p:nvPr>
        </p:nvSpPr>
        <p:spPr>
          <a:xfrm>
            <a:off x="755576" y="1556792"/>
            <a:ext cx="2952328" cy="4229099"/>
          </a:xfrm>
        </p:spPr>
        <p:txBody>
          <a:bodyPr rtlCol="0">
            <a:norm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fontAlgn="auto">
              <a:buClr>
                <a:schemeClr val="accent6">
                  <a:lumMod val="75000"/>
                </a:schemeClr>
              </a:buClr>
              <a:defRPr/>
            </a:pPr>
            <a:r>
              <a:rPr lang="ru-RU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Где-то в далёкой дали, на самом краю жаркой пустыни, в ста шагах от большого старого кактуса, того самого, что цветёт  раз в пять лет, лежит маленькая зелёная долина.</a:t>
            </a:r>
          </a:p>
          <a:p>
            <a:pPr fontAlgn="auto">
              <a:buClr>
                <a:schemeClr val="accent6">
                  <a:lumMod val="75000"/>
                </a:schemeClr>
              </a:buClr>
              <a:defRPr/>
            </a:pPr>
            <a:r>
              <a:rPr lang="ru-RU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На первый взгляд – самая обыкновенная долина: речка, травка, цветы…Но ты можешь увидеть как по зелёной травке скачет голубой мячик! А на встречу ему катится другой – нежно-розовый…</a:t>
            </a:r>
          </a:p>
          <a:p>
            <a:pPr fontAlgn="auto">
              <a:buClr>
                <a:schemeClr val="accent6">
                  <a:lumMod val="75000"/>
                </a:schemeClr>
              </a:buClr>
              <a:defRPr/>
            </a:pPr>
            <a:r>
              <a:rPr lang="ru-RU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А ну-ка подумай ещё чуть-чуть… Ух ты! Да это же не мячики! Это же </a:t>
            </a:r>
            <a:r>
              <a:rPr lang="ru-RU" b="1" dirty="0" err="1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С</a:t>
            </a:r>
            <a:r>
              <a:rPr lang="ru-RU" b="1" dirty="0" err="1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мешарики</a:t>
            </a:r>
            <a:r>
              <a:rPr lang="ru-RU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!</a:t>
            </a:r>
            <a:endParaRPr lang="ru-RU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4098" name="Picture 2" descr="D:\Настя\0b0e81a2a39f6029a404b756c4d80bea.jpe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848100" y="404813"/>
            <a:ext cx="5006975" cy="5040312"/>
          </a:xfrm>
          <a:prstGeom prst="rect">
            <a:avLst/>
          </a:prstGeom>
          <a:ln w="38100" cap="sq">
            <a:solidFill>
              <a:schemeClr val="accent2">
                <a:lumMod val="60000"/>
                <a:lumOff val="40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/>
          </a:extLst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3768" y="5589240"/>
            <a:ext cx="6512511" cy="1143000"/>
          </a:xfrm>
        </p:spPr>
        <p:txBody>
          <a:bodyPr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marL="320040" indent="-320040" fontAlgn="auto"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r>
              <a:rPr lang="ru-RU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Ответы к задачам</a:t>
            </a:r>
            <a:endParaRPr lang="ru-RU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79512" y="188640"/>
            <a:ext cx="6400800" cy="4425672"/>
          </a:xfrm>
        </p:spPr>
        <p:txBody>
          <a:bodyPr rtlCol="0">
            <a:normAutofit fontScale="92500" lnSpcReduction="10000"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marL="502920" indent="-457200" fontAlgn="auto">
              <a:buClr>
                <a:schemeClr val="accent6">
                  <a:lumMod val="75000"/>
                </a:schemeClr>
              </a:buClr>
              <a:buFont typeface="+mj-lt"/>
              <a:buAutoNum type="arabicPeriod"/>
              <a:defRPr/>
            </a:pPr>
            <a:r>
              <a:rPr lang="ru-RU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Физик </a:t>
            </a:r>
            <a:r>
              <a:rPr lang="ru-RU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сразу отвечает, что ей нужно бежать со сверхзвуковой скоростью. Разумеется, собаке достаточно стоять на </a:t>
            </a:r>
            <a:r>
              <a:rPr lang="ru-RU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месте.</a:t>
            </a:r>
          </a:p>
          <a:p>
            <a:pPr marL="502920" indent="-457200" fontAlgn="auto">
              <a:buClr>
                <a:schemeClr val="accent6">
                  <a:lumMod val="75000"/>
                </a:schemeClr>
              </a:buClr>
              <a:buFont typeface="+mj-lt"/>
              <a:buAutoNum type="arabicPeriod"/>
              <a:defRPr/>
            </a:pPr>
            <a:r>
              <a:rPr lang="ru-RU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одинаковое </a:t>
            </a:r>
            <a:r>
              <a:rPr lang="ru-RU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содержание молока в кофе и кофе в </a:t>
            </a:r>
            <a:r>
              <a:rPr lang="ru-RU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молоке.</a:t>
            </a:r>
          </a:p>
          <a:p>
            <a:pPr marL="502920" indent="-457200" fontAlgn="auto">
              <a:buClr>
                <a:schemeClr val="accent6">
                  <a:lumMod val="75000"/>
                </a:schemeClr>
              </a:buClr>
              <a:buFont typeface="+mj-lt"/>
              <a:buAutoNum type="arabicPeriod"/>
              <a:defRPr/>
            </a:pPr>
            <a:r>
              <a:rPr lang="ru-RU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Время, температура.</a:t>
            </a:r>
          </a:p>
          <a:p>
            <a:pPr marL="502920" indent="-457200" fontAlgn="auto">
              <a:buClr>
                <a:schemeClr val="accent6">
                  <a:lumMod val="75000"/>
                </a:schemeClr>
              </a:buClr>
              <a:buFont typeface="+mj-lt"/>
              <a:buAutoNum type="arabicPeriod"/>
              <a:defRPr/>
            </a:pPr>
            <a:r>
              <a:rPr lang="ru-RU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Сутки-это всегда 24 часа.</a:t>
            </a:r>
          </a:p>
          <a:p>
            <a:pPr marL="502920" indent="-457200" fontAlgn="auto">
              <a:buClr>
                <a:schemeClr val="accent6">
                  <a:lumMod val="75000"/>
                </a:schemeClr>
              </a:buClr>
              <a:buFont typeface="+mj-lt"/>
              <a:buAutoNum type="arabicPeriod"/>
              <a:defRPr/>
            </a:pPr>
            <a:r>
              <a:rPr lang="ru-RU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Все </a:t>
            </a:r>
            <a:r>
              <a:rPr lang="ru-RU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изображение останется на том же месте, но будет менее </a:t>
            </a:r>
            <a:r>
              <a:rPr lang="ru-RU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ярким.</a:t>
            </a:r>
          </a:p>
          <a:p>
            <a:pPr marL="502920" indent="-457200" fontAlgn="auto">
              <a:buClr>
                <a:schemeClr val="accent6">
                  <a:lumMod val="75000"/>
                </a:schemeClr>
              </a:buClr>
              <a:buFont typeface="+mj-lt"/>
              <a:buAutoNum type="arabicPeriod"/>
              <a:defRPr/>
            </a:pPr>
            <a:r>
              <a:rPr lang="ru-RU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Да</a:t>
            </a:r>
            <a:r>
              <a:rPr lang="ru-RU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, будут. Всякое плавающее тело вытесняет своей погруженной частью столько жидкости (по весу), сколько весит это </a:t>
            </a:r>
            <a:r>
              <a:rPr lang="ru-RU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тело.</a:t>
            </a:r>
            <a:endParaRPr lang="ru-RU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6146" name="Picture 2" descr="D:\Настя\01lab7of8121687178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516688" y="260350"/>
            <a:ext cx="2438400" cy="3673475"/>
          </a:xfrm>
          <a:prstGeom prst="rect">
            <a:avLst/>
          </a:prstGeom>
          <a:ln w="38100" cap="sq">
            <a:solidFill>
              <a:schemeClr val="bg2">
                <a:lumMod val="75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/>
          </a:extLst>
        </p:spPr>
      </p:pic>
      <p:pic>
        <p:nvPicPr>
          <p:cNvPr id="6147" name="Picture 3" descr="D:\Настя\i.jpe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95288" y="4724400"/>
            <a:ext cx="2447925" cy="1944688"/>
          </a:xfrm>
          <a:prstGeom prst="rect">
            <a:avLst/>
          </a:prstGeom>
          <a:ln w="38100" cap="sq">
            <a:solidFill>
              <a:schemeClr val="bg2">
                <a:lumMod val="75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/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11760" y="5229200"/>
            <a:ext cx="6512511" cy="1143000"/>
          </a:xfrm>
        </p:spPr>
        <p:txBody>
          <a:bodyPr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marL="320040" indent="-320040" fontAlgn="auto"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r>
              <a:rPr lang="ru-RU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Советы от </a:t>
            </a:r>
            <a:r>
              <a:rPr lang="ru-RU" dirty="0" err="1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смешариков</a:t>
            </a:r>
            <a:endParaRPr lang="ru-RU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0" y="0"/>
            <a:ext cx="9144000" cy="6834188"/>
          </a:xfrm>
          <a:solidFill>
            <a:schemeClr val="accent3">
              <a:lumMod val="75000"/>
            </a:schemeClr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>
            <a:normAutofit/>
          </a:bodyPr>
          <a:lstStyle/>
          <a:p>
            <a:pPr indent="-182880" fontAlgn="auto">
              <a:buClr>
                <a:schemeClr val="accent6">
                  <a:lumMod val="75000"/>
                </a:schemeClr>
              </a:buClr>
              <a:defRPr/>
            </a:pPr>
            <a:r>
              <a:rPr lang="ru-RU" sz="3200" dirty="0" smtClean="0"/>
              <a:t>Советы от </a:t>
            </a:r>
            <a:r>
              <a:rPr lang="ru-RU" sz="3200" dirty="0" err="1" smtClean="0"/>
              <a:t>смешариков</a:t>
            </a:r>
            <a:endParaRPr lang="ru-RU" sz="3200" dirty="0"/>
          </a:p>
        </p:txBody>
      </p:sp>
      <p:pic>
        <p:nvPicPr>
          <p:cNvPr id="33795" name="Picture 2" descr="D:\Настя\6330d352569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39750" y="620713"/>
            <a:ext cx="7993063" cy="5832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320040" indent="-320040" fontAlgn="auto"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endParaRPr lang="ru-RU"/>
          </a:p>
        </p:txBody>
      </p:sp>
      <p:sp>
        <p:nvSpPr>
          <p:cNvPr id="34818" name="Объект 2"/>
          <p:cNvSpPr>
            <a:spLocks noGrp="1"/>
          </p:cNvSpPr>
          <p:nvPr>
            <p:ph sz="quarter" idx="13"/>
          </p:nvPr>
        </p:nvSpPr>
        <p:spPr>
          <a:xfrm>
            <a:off x="1143000" y="731838"/>
            <a:ext cx="6400800" cy="3475037"/>
          </a:xfrm>
        </p:spPr>
        <p:txBody>
          <a:bodyPr/>
          <a:lstStyle/>
          <a:p>
            <a:endParaRPr lang="ru-RU" smtClean="0"/>
          </a:p>
        </p:txBody>
      </p:sp>
      <p:pic>
        <p:nvPicPr>
          <p:cNvPr id="34819" name="Picture 2" descr="D:\Настя\закалка, спорт, движение - всех целей достижение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206375"/>
            <a:ext cx="9128125" cy="665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5517232"/>
            <a:ext cx="6512511" cy="1143000"/>
          </a:xfrm>
        </p:spPr>
        <p:txBody>
          <a:bodyPr numCol="1">
            <a:prstTxWarp prst="textWave4">
              <a:avLst/>
            </a:prstTxWarp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marL="320040" indent="-320040" fontAlgn="auto"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r>
              <a:rPr lang="ru-RU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Содержание</a:t>
            </a:r>
            <a:endParaRPr lang="ru-RU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43000" y="116632"/>
            <a:ext cx="6400800" cy="5184576"/>
          </a:xfrm>
        </p:spPr>
        <p:txBody>
          <a:bodyPr rtlCol="0">
            <a:normAutofit fontScale="70000" lnSpcReduction="20000"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marL="502920" indent="-457200" fontAlgn="auto">
              <a:buClr>
                <a:schemeClr val="accent6">
                  <a:lumMod val="75000"/>
                </a:schemeClr>
              </a:buClr>
              <a:buFont typeface="+mj-lt"/>
              <a:buAutoNum type="arabicPeriod"/>
              <a:defRPr/>
            </a:pPr>
            <a:r>
              <a:rPr lang="ru-RU" sz="23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Страна </a:t>
            </a:r>
            <a:r>
              <a:rPr lang="ru-RU" sz="2300" b="1" dirty="0" err="1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Смешариков</a:t>
            </a:r>
            <a:endParaRPr lang="ru-RU" sz="2300" b="1" dirty="0" smtClean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  <a:p>
            <a:pPr marL="502920" indent="-457200" fontAlgn="auto">
              <a:buClr>
                <a:schemeClr val="accent6">
                  <a:lumMod val="75000"/>
                </a:schemeClr>
              </a:buClr>
              <a:buFont typeface="+mj-lt"/>
              <a:buAutoNum type="arabicPeriod"/>
              <a:defRPr/>
            </a:pPr>
            <a:r>
              <a:rPr lang="ru-RU" sz="23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Знакомство</a:t>
            </a:r>
          </a:p>
          <a:p>
            <a:pPr marL="502920" indent="-457200" fontAlgn="auto">
              <a:buClr>
                <a:schemeClr val="accent6">
                  <a:lumMod val="75000"/>
                </a:schemeClr>
              </a:buClr>
              <a:buFont typeface="+mj-lt"/>
              <a:buAutoNum type="arabicPeriod"/>
              <a:defRPr/>
            </a:pPr>
            <a:r>
              <a:rPr lang="ru-RU" sz="23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Словарик Ёжика</a:t>
            </a:r>
          </a:p>
          <a:p>
            <a:pPr marL="502920" indent="-457200" fontAlgn="auto">
              <a:buClr>
                <a:schemeClr val="accent6">
                  <a:lumMod val="75000"/>
                </a:schemeClr>
              </a:buClr>
              <a:buFont typeface="+mj-lt"/>
              <a:buAutoNum type="arabicPeriod"/>
              <a:defRPr/>
            </a:pPr>
            <a:r>
              <a:rPr lang="ru-RU" sz="23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Что такое энергия в физике</a:t>
            </a:r>
          </a:p>
          <a:p>
            <a:pPr marL="502920" indent="-457200" fontAlgn="auto">
              <a:buClr>
                <a:schemeClr val="accent6">
                  <a:lumMod val="75000"/>
                </a:schemeClr>
              </a:buClr>
              <a:buFont typeface="+mj-lt"/>
              <a:buAutoNum type="arabicPeriod"/>
              <a:defRPr/>
            </a:pPr>
            <a:r>
              <a:rPr lang="ru-RU" sz="23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Механическая энергия</a:t>
            </a:r>
          </a:p>
          <a:p>
            <a:pPr marL="502920" indent="-457200" fontAlgn="auto">
              <a:buClr>
                <a:schemeClr val="accent6">
                  <a:lumMod val="75000"/>
                </a:schemeClr>
              </a:buClr>
              <a:buFont typeface="+mj-lt"/>
              <a:buAutoNum type="arabicPeriod"/>
              <a:defRPr/>
            </a:pPr>
            <a:r>
              <a:rPr lang="ru-RU" sz="23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Электромагнитная энергия</a:t>
            </a:r>
          </a:p>
          <a:p>
            <a:pPr marL="502920" indent="-457200" fontAlgn="auto">
              <a:buClr>
                <a:schemeClr val="accent6">
                  <a:lumMod val="75000"/>
                </a:schemeClr>
              </a:buClr>
              <a:buFont typeface="+mj-lt"/>
              <a:buAutoNum type="arabicPeriod"/>
              <a:defRPr/>
            </a:pPr>
            <a:r>
              <a:rPr lang="ru-RU" sz="23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Тепловая энергия</a:t>
            </a:r>
          </a:p>
          <a:p>
            <a:pPr marL="502920" indent="-457200" fontAlgn="auto">
              <a:buClr>
                <a:schemeClr val="accent6">
                  <a:lumMod val="75000"/>
                </a:schemeClr>
              </a:buClr>
              <a:buFont typeface="+mj-lt"/>
              <a:buAutoNum type="arabicPeriod"/>
              <a:defRPr/>
            </a:pPr>
            <a:r>
              <a:rPr lang="ru-RU" sz="23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Ядерная энергия</a:t>
            </a:r>
          </a:p>
          <a:p>
            <a:pPr marL="502920" indent="-457200" fontAlgn="auto">
              <a:buClr>
                <a:schemeClr val="accent6">
                  <a:lumMod val="75000"/>
                </a:schemeClr>
              </a:buClr>
              <a:buFont typeface="+mj-lt"/>
              <a:buAutoNum type="arabicPeriod"/>
              <a:defRPr/>
            </a:pPr>
            <a:r>
              <a:rPr lang="ru-RU" sz="23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Гравитационная энергия</a:t>
            </a:r>
          </a:p>
          <a:p>
            <a:pPr marL="502920" indent="-457200" fontAlgn="auto">
              <a:buClr>
                <a:schemeClr val="accent6">
                  <a:lumMod val="75000"/>
                </a:schemeClr>
              </a:buClr>
              <a:buFont typeface="+mj-lt"/>
              <a:buAutoNum type="arabicPeriod"/>
              <a:defRPr/>
            </a:pPr>
            <a:r>
              <a:rPr lang="ru-RU" sz="23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Энергия природы</a:t>
            </a:r>
          </a:p>
          <a:p>
            <a:pPr marL="502920" indent="-457200" fontAlgn="auto">
              <a:buClr>
                <a:schemeClr val="accent6">
                  <a:lumMod val="75000"/>
                </a:schemeClr>
              </a:buClr>
              <a:buFont typeface="+mj-lt"/>
              <a:buAutoNum type="arabicPeriod"/>
              <a:defRPr/>
            </a:pPr>
            <a:r>
              <a:rPr lang="ru-RU" sz="23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Почему светит солнце?</a:t>
            </a:r>
          </a:p>
          <a:p>
            <a:pPr marL="502920" indent="-457200" fontAlgn="auto">
              <a:buClr>
                <a:schemeClr val="accent6">
                  <a:lumMod val="75000"/>
                </a:schemeClr>
              </a:buClr>
              <a:buFont typeface="+mj-lt"/>
              <a:buAutoNum type="arabicPeriod"/>
              <a:defRPr/>
            </a:pPr>
            <a:r>
              <a:rPr lang="ru-RU" sz="23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Почему дует ветер?</a:t>
            </a:r>
          </a:p>
          <a:p>
            <a:pPr marL="502920" indent="-457200" fontAlgn="auto">
              <a:buClr>
                <a:schemeClr val="accent6">
                  <a:lumMod val="75000"/>
                </a:schemeClr>
              </a:buClr>
              <a:buFont typeface="+mj-lt"/>
              <a:buAutoNum type="arabicPeriod"/>
              <a:defRPr/>
            </a:pPr>
            <a:r>
              <a:rPr lang="ru-RU" sz="23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Что такое радуга?</a:t>
            </a:r>
          </a:p>
          <a:p>
            <a:pPr marL="502920" indent="-457200" fontAlgn="auto">
              <a:buClr>
                <a:schemeClr val="accent6">
                  <a:lumMod val="75000"/>
                </a:schemeClr>
              </a:buClr>
              <a:buFont typeface="+mj-lt"/>
              <a:buAutoNum type="arabicPeriod"/>
              <a:defRPr/>
            </a:pPr>
            <a:r>
              <a:rPr lang="ru-RU" sz="23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Что такое туманная радуга?</a:t>
            </a:r>
          </a:p>
          <a:p>
            <a:pPr marL="502920" indent="-457200" fontAlgn="auto">
              <a:buClr>
                <a:schemeClr val="accent6">
                  <a:lumMod val="75000"/>
                </a:schemeClr>
              </a:buClr>
              <a:buFont typeface="+mj-lt"/>
              <a:buAutoNum type="arabicPeriod"/>
              <a:defRPr/>
            </a:pPr>
            <a:r>
              <a:rPr lang="ru-RU" sz="23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Стихи про физику</a:t>
            </a:r>
          </a:p>
          <a:p>
            <a:pPr marL="502920" indent="-457200" fontAlgn="auto">
              <a:buClr>
                <a:schemeClr val="accent6">
                  <a:lumMod val="75000"/>
                </a:schemeClr>
              </a:buClr>
              <a:buFont typeface="+mj-lt"/>
              <a:buAutoNum type="arabicPeriod"/>
              <a:defRPr/>
            </a:pPr>
            <a:r>
              <a:rPr lang="ru-RU" sz="23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Загадки и ответы</a:t>
            </a:r>
          </a:p>
          <a:p>
            <a:pPr marL="502920" indent="-457200" fontAlgn="auto">
              <a:buClr>
                <a:schemeClr val="accent6">
                  <a:lumMod val="75000"/>
                </a:schemeClr>
              </a:buClr>
              <a:buFont typeface="+mj-lt"/>
              <a:buAutoNum type="arabicPeriod"/>
              <a:defRPr/>
            </a:pPr>
            <a:r>
              <a:rPr lang="ru-RU" sz="23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Советы от </a:t>
            </a:r>
            <a:r>
              <a:rPr lang="ru-RU" sz="2300" b="1" dirty="0" err="1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Смешариков</a:t>
            </a:r>
            <a:endParaRPr lang="ru-RU" sz="2300" b="1" dirty="0" smtClean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  <a:p>
            <a:pPr marL="502920" indent="-457200" fontAlgn="auto">
              <a:buClr>
                <a:schemeClr val="accent6">
                  <a:lumMod val="75000"/>
                </a:schemeClr>
              </a:buClr>
              <a:buFont typeface="+mj-lt"/>
              <a:buAutoNum type="arabicPeriod"/>
              <a:defRPr/>
            </a:pPr>
            <a:endParaRPr lang="ru-RU" b="1" dirty="0" smtClean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  <a:p>
            <a:pPr marL="502920" indent="-457200" fontAlgn="auto">
              <a:buClr>
                <a:schemeClr val="accent6">
                  <a:lumMod val="75000"/>
                </a:schemeClr>
              </a:buClr>
              <a:buFont typeface="+mj-lt"/>
              <a:buAutoNum type="arabicPeriod"/>
              <a:defRPr/>
            </a:pPr>
            <a:endParaRPr lang="ru-RU" b="1" dirty="0" smtClean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  <a:p>
            <a:pPr marL="502920" indent="-457200" fontAlgn="auto">
              <a:buClr>
                <a:schemeClr val="accent6">
                  <a:lumMod val="75000"/>
                </a:schemeClr>
              </a:buClr>
              <a:buFont typeface="+mj-lt"/>
              <a:buAutoNum type="arabicPeriod"/>
              <a:defRPr/>
            </a:pPr>
            <a:endParaRPr lang="ru-RU" b="1" dirty="0" smtClean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  <a:p>
            <a:pPr marL="502920" indent="-457200" fontAlgn="auto">
              <a:buClr>
                <a:schemeClr val="accent6">
                  <a:lumMod val="75000"/>
                </a:schemeClr>
              </a:buClr>
              <a:buFont typeface="+mj-lt"/>
              <a:buAutoNum type="arabicPeriod"/>
              <a:defRPr/>
            </a:pPr>
            <a:endParaRPr lang="ru-RU" b="1" dirty="0" smtClean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  <a:p>
            <a:pPr marL="502920" indent="-457200" fontAlgn="auto">
              <a:buClr>
                <a:schemeClr val="accent6">
                  <a:lumMod val="75000"/>
                </a:schemeClr>
              </a:buClr>
              <a:buFont typeface="+mj-lt"/>
              <a:buAutoNum type="arabicPeriod"/>
              <a:defRPr/>
            </a:pPr>
            <a:endParaRPr lang="ru-RU" b="1" dirty="0" smtClean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  <a:p>
            <a:pPr marL="502920" indent="-457200" fontAlgn="auto">
              <a:buClr>
                <a:schemeClr val="accent6">
                  <a:lumMod val="75000"/>
                </a:schemeClr>
              </a:buClr>
              <a:buFont typeface="+mj-lt"/>
              <a:buAutoNum type="arabicPeriod"/>
              <a:defRPr/>
            </a:pPr>
            <a:endParaRPr lang="ru-RU" b="1" dirty="0" smtClean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  <a:p>
            <a:pPr marL="502920" indent="-457200" fontAlgn="auto">
              <a:buClr>
                <a:schemeClr val="accent6">
                  <a:lumMod val="75000"/>
                </a:schemeClr>
              </a:buClr>
              <a:buFont typeface="+mj-lt"/>
              <a:buAutoNum type="arabicPeriod"/>
              <a:defRPr/>
            </a:pPr>
            <a:endParaRPr lang="ru-RU" b="1" dirty="0" smtClean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  <a:p>
            <a:pPr marL="502920" indent="-457200" fontAlgn="auto">
              <a:buClr>
                <a:schemeClr val="accent6">
                  <a:lumMod val="75000"/>
                </a:schemeClr>
              </a:buClr>
              <a:buFont typeface="+mj-lt"/>
              <a:buAutoNum type="arabicPeriod"/>
              <a:defRPr/>
            </a:pPr>
            <a:endParaRPr lang="ru-RU" b="1" dirty="0" smtClean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  <a:p>
            <a:pPr marL="502920" indent="-457200" fontAlgn="auto">
              <a:buClr>
                <a:schemeClr val="accent6">
                  <a:lumMod val="75000"/>
                </a:schemeClr>
              </a:buClr>
              <a:buFont typeface="+mj-lt"/>
              <a:buAutoNum type="arabicPeriod"/>
              <a:defRPr/>
            </a:pPr>
            <a:endParaRPr lang="ru-RU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11266" name="Picture 2" descr="D:\Настя\екрпи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219700" y="333375"/>
            <a:ext cx="3460750" cy="4175125"/>
          </a:xfrm>
          <a:prstGeom prst="rect">
            <a:avLst/>
          </a:prstGeom>
          <a:ln w="38100" cap="sq">
            <a:solidFill>
              <a:schemeClr val="bg2">
                <a:lumMod val="75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/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Рисунок 1"/>
          <p:cNvSpPr>
            <a:spLocks noGrp="1"/>
          </p:cNvSpPr>
          <p:nvPr>
            <p:ph type="pic" idx="1"/>
          </p:nvPr>
        </p:nvSpPr>
        <p:spPr>
          <a:xfrm>
            <a:off x="6732240" y="1700808"/>
            <a:ext cx="1187624" cy="2808312"/>
          </a:xfrm>
        </p:spPr>
      </p:sp>
      <p:sp>
        <p:nvSpPr>
          <p:cNvPr id="15" name="Текст 14"/>
          <p:cNvSpPr>
            <a:spLocks noGrp="1"/>
          </p:cNvSpPr>
          <p:nvPr>
            <p:ph type="body" sz="half" idx="2"/>
          </p:nvPr>
        </p:nvSpPr>
        <p:spPr>
          <a:xfrm>
            <a:off x="260407" y="1029967"/>
            <a:ext cx="3481387" cy="4104456"/>
          </a:xfrm>
        </p:spPr>
        <p:txBody>
          <a:bodyPr rtlCol="0">
            <a:no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 fontAlgn="auto">
              <a:buClr>
                <a:schemeClr val="accent6">
                  <a:lumMod val="75000"/>
                </a:schemeClr>
              </a:buClr>
              <a:defRPr/>
            </a:pPr>
            <a:r>
              <a:rPr lang="ru-RU" sz="14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Страна наша маленькая. Из конца в конец – всего тысяча кроличьих прыжков. Прямо диву даёшься, как в ней столько всего помещается: шуток, друзей, приключений!</a:t>
            </a:r>
          </a:p>
          <a:p>
            <a:pPr algn="ctr" fontAlgn="auto">
              <a:buClr>
                <a:schemeClr val="accent6">
                  <a:lumMod val="75000"/>
                </a:schemeClr>
              </a:buClr>
              <a:defRPr/>
            </a:pPr>
            <a:r>
              <a:rPr lang="ru-RU" sz="14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В такой стране, куда не пойдёшь – обязательно встретишь друга. Поэтому мы всегда вместе. Нас даже путают частенько. Думают, что мы похож. Но если с нами подружиться, то разницу увидишь и сразу поймёшь, что одинаковых </a:t>
            </a:r>
            <a:r>
              <a:rPr lang="ru-RU" sz="1400" b="1" dirty="0" err="1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С</a:t>
            </a:r>
            <a:r>
              <a:rPr lang="ru-RU" sz="1400" b="1" dirty="0" err="1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мешариков</a:t>
            </a:r>
            <a:r>
              <a:rPr lang="ru-RU" sz="14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в природе не существует! </a:t>
            </a:r>
          </a:p>
          <a:p>
            <a:pPr algn="ctr" fontAlgn="auto">
              <a:buClr>
                <a:schemeClr val="accent6">
                  <a:lumMod val="75000"/>
                </a:schemeClr>
              </a:buClr>
              <a:defRPr/>
            </a:pPr>
            <a:r>
              <a:rPr lang="ru-RU" sz="14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У каждого какой-нибудь талант найдётся. И вот когда мы все наши таланты складываем, вокруг сразу же начинают случаться всякие истории – одна другой интереснее.</a:t>
            </a:r>
            <a:endParaRPr lang="ru-RU" sz="14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14" name="Заголовок 13"/>
          <p:cNvSpPr>
            <a:spLocks noGrp="1"/>
          </p:cNvSpPr>
          <p:nvPr>
            <p:ph type="title"/>
          </p:nvPr>
        </p:nvSpPr>
        <p:spPr>
          <a:xfrm>
            <a:off x="323528" y="188640"/>
            <a:ext cx="3481387" cy="576064"/>
          </a:xfrm>
        </p:spPr>
        <p:txBody>
          <a:bodyPr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marL="320040" indent="-320040" fontAlgn="auto"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r>
              <a:rPr lang="ru-RU" sz="200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Давай познакомимся…</a:t>
            </a:r>
            <a:endParaRPr lang="ru-RU" sz="200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1026" name="Picture 2" descr="D:\Настя\1288968047330321452.jpe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4211960" y="116632"/>
            <a:ext cx="4360433" cy="489654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/>
          </a:extLst>
        </p:spPr>
      </p:pic>
      <p:pic>
        <p:nvPicPr>
          <p:cNvPr id="1028" name="Picture 4" descr="D:\Настя\1478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12725" y="4286250"/>
            <a:ext cx="3328988" cy="2873375"/>
          </a:xfrm>
          <a:prstGeom prst="rect">
            <a:avLst/>
          </a:prstGeom>
          <a:noFill/>
          <a:effectLst>
            <a:outerShdw blurRad="50800" dist="38100" dir="16200000" rotWithShape="0">
              <a:prstClr val="black">
                <a:alpha val="40000"/>
              </a:prstClr>
            </a:outerShdw>
          </a:effectLst>
          <a:extLst>
            <a:ext uri="{909E8E84-426E-40DD-AFC4-6F175D3DCCD1}"/>
          </a:extLst>
        </p:spPr>
      </p:pic>
      <p:pic>
        <p:nvPicPr>
          <p:cNvPr id="15366" name="Picture 6" descr="D:\Настя\0_ffe5_465cf3c4_XL.jpe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037263" y="4313238"/>
            <a:ext cx="3311525" cy="303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7" name="Picture 8" descr="D:\Настя\69492193.pn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562350" y="5205413"/>
            <a:ext cx="1300163" cy="1300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8" name="Picture 9" descr="D:\Настя\177709_tribune_smeshariki.gif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4932363" y="5133975"/>
            <a:ext cx="1217612" cy="139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-1620688" y="200466"/>
            <a:ext cx="7125113" cy="924475"/>
          </a:xfrm>
        </p:spPr>
        <p:txBody>
          <a:bodyPr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marL="320040" indent="-320040" fontAlgn="auto"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r>
              <a:rPr lang="ru-RU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Словарик Ёжика</a:t>
            </a:r>
            <a:endParaRPr lang="ru-RU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sz="quarter" idx="13"/>
          </p:nvPr>
        </p:nvSpPr>
        <p:spPr>
          <a:xfrm>
            <a:off x="1504256" y="1052736"/>
            <a:ext cx="4248472" cy="4645124"/>
          </a:xfrm>
        </p:spPr>
        <p:txBody>
          <a:bodyPr rtlCol="0">
            <a:normAutofit fontScale="70000" lnSpcReduction="20000"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marL="0" indent="0" fontAlgn="auto"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ru-RU" sz="19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Что такое лампочка?</a:t>
            </a:r>
            <a:endParaRPr lang="ru-RU" sz="19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  <a:p>
            <a:pPr marL="0" indent="0" fontAlgn="auto"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ru-RU" sz="19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Электрическая </a:t>
            </a:r>
            <a:r>
              <a:rPr lang="ru-RU" sz="19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лампочка - герметически закрытый стеклянный сосуд грушевидной формы, служащий для освещения </a:t>
            </a:r>
            <a:r>
              <a:rPr lang="ru-RU" sz="19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электричеством</a:t>
            </a:r>
            <a:r>
              <a:rPr lang="ru-RU" sz="19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. </a:t>
            </a:r>
            <a:endParaRPr lang="ru-RU" sz="1900" b="1" dirty="0" smtClean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  <a:p>
            <a:pPr marL="0" indent="0" fontAlgn="auto"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ru-RU" sz="19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Что такое чайник?</a:t>
            </a:r>
          </a:p>
          <a:p>
            <a:pPr marL="0" indent="0" fontAlgn="auto"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ru-RU" sz="19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Чайник </a:t>
            </a:r>
            <a:r>
              <a:rPr lang="ru-RU" sz="19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— небольшой закрытый сосуд с носиком, крышкой </a:t>
            </a:r>
            <a:r>
              <a:rPr lang="ru-RU" sz="19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и </a:t>
            </a:r>
            <a:r>
              <a:rPr lang="ru-RU" sz="19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ручкой для подогревания и кипячения воды. Обычно чайники изготавливаются из </a:t>
            </a:r>
            <a:r>
              <a:rPr lang="ru-RU" sz="19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металла.</a:t>
            </a:r>
          </a:p>
          <a:p>
            <a:pPr marL="0" indent="0" fontAlgn="auto"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ru-RU" sz="19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Что значит быть добрым?</a:t>
            </a:r>
          </a:p>
          <a:p>
            <a:pPr marL="0" indent="0" fontAlgn="auto"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ru-RU" sz="19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Добрый всегда готов помочь другим. У него доброе сердце и добрый характер. Он делает хорошие дела, плохого не делает. Доброму человеку ничего не жалко, он всё отдаёт с радостью</a:t>
            </a:r>
            <a:r>
              <a:rPr lang="ru-RU" sz="19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. </a:t>
            </a:r>
            <a:endParaRPr lang="ru-RU" sz="1900" b="1" dirty="0" smtClean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  <a:p>
            <a:pPr marL="0" indent="0" fontAlgn="auto"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ru-RU" sz="19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Двигатель - </a:t>
            </a:r>
            <a:r>
              <a:rPr lang="ru-RU" sz="19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энергосиловая машина, преобразующая какой-либо вид энергии в механическую работу. В зависимости от типа Д. работа может быть получена от </a:t>
            </a:r>
            <a:r>
              <a:rPr lang="ru-RU" sz="1900" b="1" dirty="0" err="1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вращаюшегося</a:t>
            </a:r>
            <a:r>
              <a:rPr lang="ru-RU" sz="19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ротора, возвратно-поступательно движущегося поршня или от реактивного аппарата. </a:t>
            </a:r>
            <a:endParaRPr lang="ru-RU" sz="1900" b="1" dirty="0" smtClean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  <a:p>
            <a:pPr marL="0" indent="0" fontAlgn="auto"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endParaRPr lang="ru-RU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16387" name="Picture 2" descr="D:\Настя\i.jpe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50800" y="3498850"/>
            <a:ext cx="1655763" cy="1582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8" name="Picture 4" descr="D:\Настя\0030-029-Lampochka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11150" y="836613"/>
            <a:ext cx="933450" cy="879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9" name="Picture 5" descr="D:\Настя\i.jpe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-50800" y="2212975"/>
            <a:ext cx="2543175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0" name="Picture 2" descr="D:\Настя\f8bb47469897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1835150" y="5183188"/>
            <a:ext cx="2232025" cy="167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1" name="Picture 3" descr="D:\Настя\finish_0.pn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179388" y="5003800"/>
            <a:ext cx="18288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2" name="Picture 5" descr="D:\Настя\finish_0.pn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3924300" y="5003800"/>
            <a:ext cx="18288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8" name="Picture 6" descr="D:\Настя\1223265897_file270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5753100" y="3284538"/>
            <a:ext cx="3022600" cy="2265362"/>
          </a:xfrm>
          <a:prstGeom prst="rect">
            <a:avLst/>
          </a:prstGeom>
          <a:ln w="38100" cap="sq">
            <a:solidFill>
              <a:schemeClr val="accent2">
                <a:lumMod val="60000"/>
                <a:lumOff val="40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/>
          </a:extLst>
        </p:spPr>
      </p:pic>
      <p:pic>
        <p:nvPicPr>
          <p:cNvPr id="3079" name="Picture 7" descr="D:\Настя\28495050_orig.jpg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5753100" y="661988"/>
            <a:ext cx="3022600" cy="2265362"/>
          </a:xfrm>
          <a:prstGeom prst="rect">
            <a:avLst/>
          </a:prstGeom>
          <a:ln w="38100" cap="sq">
            <a:solidFill>
              <a:schemeClr val="accent2">
                <a:lumMod val="60000"/>
                <a:lumOff val="40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/>
          </a:extLst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252536" y="202943"/>
            <a:ext cx="3848215" cy="1287931"/>
          </a:xfrm>
        </p:spPr>
        <p:txBody>
          <a:bodyPr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marL="320040" indent="-320040" fontAlgn="auto"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r>
              <a:rPr lang="ru-RU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Что такое Энергия в физике?</a:t>
            </a:r>
            <a:endParaRPr lang="ru-RU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17410" name="Picture 2" descr="D:\Настя\96567370_81193218_large_kar_1.pn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401638" y="2708275"/>
            <a:ext cx="3887787" cy="3960813"/>
          </a:xfrm>
        </p:spPr>
      </p:pic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>
          <a:xfrm>
            <a:off x="4023640" y="2057400"/>
            <a:ext cx="3632531" cy="4032448"/>
          </a:xfrm>
        </p:spPr>
        <p:txBody>
          <a:bodyPr rtlCol="0">
            <a:normAutofit fontScale="77500" lnSpcReduction="20000"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indent="-182880" algn="ctr" fontAlgn="auto">
              <a:buClr>
                <a:schemeClr val="accent6">
                  <a:lumMod val="75000"/>
                </a:schemeClr>
              </a:buClr>
              <a:defRPr/>
            </a:pPr>
            <a:r>
              <a:rPr lang="ru-RU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Я расскажу вам что такое энергия. </a:t>
            </a:r>
            <a:r>
              <a:rPr lang="ru-RU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Это общая количественная мера различных форм движения материи. В физике различным физическим процессам соответствует тот или иной вид энергии: механическая, тепловая, электромагнитная, гравитационная, ядерная и т. д. Вследствие существования закона сохранения энергии понятие энергии связывает воедино все явления природы.</a:t>
            </a:r>
          </a:p>
        </p:txBody>
      </p:sp>
      <p:pic>
        <p:nvPicPr>
          <p:cNvPr id="2050" name="Picture 2" descr="D:\Настя\i.jpe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284663" y="268288"/>
            <a:ext cx="2087562" cy="142875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/>
          </a:extLst>
        </p:spPr>
      </p:pic>
      <p:pic>
        <p:nvPicPr>
          <p:cNvPr id="2051" name="Picture 3" descr="D:\Настя\qigong2_news_thumb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659563" y="268288"/>
            <a:ext cx="1992312" cy="142875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/>
          </a:extLst>
        </p:spPr>
      </p:pic>
      <p:pic>
        <p:nvPicPr>
          <p:cNvPr id="17414" name="Picture 5" descr="D:\Настя\152055-2013-04-19-duracell_toys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7092950" y="2057400"/>
            <a:ext cx="2276475" cy="3171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5" name="Picture 6" descr="D:\Настя\i.jpe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5803900" y="5568950"/>
            <a:ext cx="3065463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6" name="Picture 7" descr="D:\Настя\i.jpe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4427538" y="5632450"/>
            <a:ext cx="1143000" cy="1303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55776" y="4869160"/>
            <a:ext cx="6512511" cy="1143000"/>
          </a:xfrm>
        </p:spPr>
        <p:txBody>
          <a:bodyPr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marL="320040" indent="-320040" fontAlgn="auto"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r>
              <a:rPr lang="ru-RU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Механическое энергия</a:t>
            </a:r>
            <a:endParaRPr lang="ru-RU" i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539552" y="260648"/>
            <a:ext cx="3600400" cy="4032448"/>
          </a:xfrm>
        </p:spPr>
        <p:txBody>
          <a:bodyPr rtlCol="0">
            <a:normAutofit lnSpcReduction="10000"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indent="-182880" fontAlgn="auto">
              <a:buClr>
                <a:schemeClr val="accent6">
                  <a:lumMod val="75000"/>
                </a:schemeClr>
              </a:buClr>
              <a:defRPr/>
            </a:pPr>
            <a:r>
              <a:rPr lang="ru-RU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Друзья я удивлю вас, но </a:t>
            </a:r>
            <a:r>
              <a:rPr lang="ru-RU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мы часто ощущаем ещё одно проявление механической энергии – инерцию. Это свойство любого предмета сохранять или покой, или заданное предмету прямолинейное движение и скорость, если другие силы этому не мешают».</a:t>
            </a:r>
          </a:p>
        </p:txBody>
      </p:sp>
      <p:pic>
        <p:nvPicPr>
          <p:cNvPr id="7170" name="Picture 2" descr="D:\Настя\scrn_big_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211638" y="188913"/>
            <a:ext cx="4930775" cy="4535487"/>
          </a:xfrm>
          <a:prstGeom prst="rect">
            <a:avLst/>
          </a:prstGeom>
          <a:ln w="38100" cap="sq">
            <a:solidFill>
              <a:schemeClr val="bg2">
                <a:lumMod val="75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/>
          </a:extLst>
        </p:spPr>
      </p:pic>
      <p:pic>
        <p:nvPicPr>
          <p:cNvPr id="18436" name="Picture 3" descr="D:\Настя\0_835a_d67567_L.gif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95288" y="4508500"/>
            <a:ext cx="1873250" cy="1944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7" name="Picture 4" descr="D:\Настя\faq_char.gif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268538" y="4292600"/>
            <a:ext cx="1943100" cy="2160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31489" y="3933056"/>
            <a:ext cx="6512511" cy="1143000"/>
          </a:xfrm>
        </p:spPr>
        <p:txBody>
          <a:bodyPr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marL="320040" indent="-320040" fontAlgn="auto"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r>
              <a:rPr lang="ru-RU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Электромагнитная энергия</a:t>
            </a:r>
            <a:endParaRPr lang="ru-RU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0" y="188640"/>
            <a:ext cx="6400800" cy="3888432"/>
          </a:xfrm>
        </p:spPr>
        <p:txBody>
          <a:bodyPr rtlCol="0">
            <a:normAutofit fontScale="92500" lnSpcReduction="10000"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indent="-182880" fontAlgn="auto">
              <a:buClr>
                <a:schemeClr val="accent6">
                  <a:lumMod val="75000"/>
                </a:schemeClr>
              </a:buClr>
              <a:defRPr/>
            </a:pPr>
            <a:r>
              <a:rPr lang="ru-RU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Механические волны распространяются только в упругих средах: газе, жидкости или твердом теле. Существуют, однако, волны, которые не нуждаются в каком-либо веществе для своего распространения. Это электромагнитные волны. К ним, в частности, относятся радиоволны и свет. Электромагнитное поле может существовать в вакууме, т. е. в пространстве, не содержащем атомов. Несмотря па существенное отличие электромагнитных волн от механических, электромагнитные волны </a:t>
            </a:r>
            <a:r>
              <a:rPr lang="ru-RU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при </a:t>
            </a:r>
            <a:r>
              <a:rPr lang="ru-RU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распространении ведут себя подобно механическим.</a:t>
            </a:r>
          </a:p>
        </p:txBody>
      </p:sp>
      <p:pic>
        <p:nvPicPr>
          <p:cNvPr id="19459" name="Picture 2" descr="D:\Настя\82417601_large_b_3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07950" y="3346450"/>
            <a:ext cx="3671888" cy="3816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0" name="Picture 3" descr="D:\Настя\671-2011-11-30-nyusha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181475" y="4725988"/>
            <a:ext cx="1893888" cy="2471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1" name="Picture 5" descr="D:\Настя\0004-004-Vozdejstvie-radiatsii-na-cheloveka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072188" y="1063625"/>
            <a:ext cx="3073400" cy="2305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2" name="Picture 6" descr="D:\Настя\6_c9b95f985acbe749f13bf6301a3180a85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859338" y="1989138"/>
            <a:ext cx="5130800" cy="2401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3" name="Picture 7" descr="D:\Настя\253055_20121123225401.jpe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6538913" y="141288"/>
            <a:ext cx="2281237" cy="922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4" name="Picture 8" descr="D:\Настя\1199986225_pg_409171227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6305550" y="5181600"/>
            <a:ext cx="1303338" cy="1809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5" name="Picture 10" descr="D:\Настя\1031081.jpg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7608888" y="5184775"/>
            <a:ext cx="1355725" cy="180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11760" y="5517232"/>
            <a:ext cx="6512511" cy="1143000"/>
          </a:xfrm>
        </p:spPr>
        <p:txBody>
          <a:bodyPr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marL="320040" indent="-320040" fontAlgn="auto"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r>
              <a:rPr lang="ru-RU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Тепловая энергия</a:t>
            </a:r>
            <a:endParaRPr lang="ru-RU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sz="quarter" idx="13"/>
          </p:nvPr>
        </p:nvSpPr>
        <p:spPr>
          <a:xfrm>
            <a:off x="4283968" y="188640"/>
            <a:ext cx="4744616" cy="5112568"/>
          </a:xfrm>
        </p:spPr>
        <p:txBody>
          <a:bodyPr rtlCol="0">
            <a:normAutofit lnSpcReduction="10000"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indent="-182880" fontAlgn="auto">
              <a:buClr>
                <a:schemeClr val="accent6">
                  <a:lumMod val="75000"/>
                </a:schemeClr>
              </a:buClr>
              <a:defRPr/>
            </a:pPr>
            <a:r>
              <a:rPr lang="ru-RU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Подумайте, чем отличается горячая вода от холодной, что влияет на температуру воды</a:t>
            </a:r>
            <a:r>
              <a:rPr lang="ru-RU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?</a:t>
            </a:r>
            <a:endParaRPr lang="ru-RU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  <a:p>
            <a:pPr marL="45720" indent="0" fontAlgn="auto"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ru-RU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Она отличается разным количеством содержащейся в ней теплоты. Эту теплоту, или по другому тепловую энергию, нельзя увидеть или потрогать, можно только почувствовать. Любая вода с температурой больше 0°С содержит какое-то количество теплоты. Чем выше температура воды (пара или конденсата) тем больше в ней содержится теплоты.</a:t>
            </a:r>
          </a:p>
        </p:txBody>
      </p:sp>
      <p:pic>
        <p:nvPicPr>
          <p:cNvPr id="1026" name="Picture 2" descr="D:\Настя\NesjavellirPowerPlant_edit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14313" y="260350"/>
            <a:ext cx="3960812" cy="4032250"/>
          </a:xfrm>
          <a:prstGeom prst="rect">
            <a:avLst/>
          </a:prstGeom>
          <a:ln w="38100" cap="sq">
            <a:solidFill>
              <a:schemeClr val="bg2">
                <a:lumMod val="75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/>
          </a:extLst>
        </p:spPr>
      </p:pic>
      <p:pic>
        <p:nvPicPr>
          <p:cNvPr id="20484" name="Picture 3" descr="D:\Настя\311306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95288" y="3644900"/>
            <a:ext cx="3313112" cy="2935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3768" y="5589240"/>
            <a:ext cx="6512511" cy="1143000"/>
          </a:xfrm>
        </p:spPr>
        <p:txBody>
          <a:bodyPr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marL="320040" indent="-320040" fontAlgn="auto"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r>
              <a:rPr lang="ru-RU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Ядерная энергия</a:t>
            </a:r>
            <a:endParaRPr lang="ru-RU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563888" y="332656"/>
            <a:ext cx="5392688" cy="4752528"/>
          </a:xfrm>
        </p:spPr>
        <p:txBody>
          <a:bodyPr rtlCol="0">
            <a:normAutofit fontScale="25000" lnSpcReduction="20000"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marL="45720" indent="0" fontAlgn="auto"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ru-RU" sz="56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Чтобы понять процессы, протекающие в ядерном реакторе, при превращении</a:t>
            </a:r>
          </a:p>
          <a:p>
            <a:pPr marL="45720" indent="0" fontAlgn="auto"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ru-RU" sz="56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ядерной энергии в тепловую, нужно остановится на строении материи.</a:t>
            </a:r>
          </a:p>
          <a:p>
            <a:pPr marL="45720" indent="0" fontAlgn="auto"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ru-RU" sz="56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Подавляющие большинство веществ состоит из молекул, мельчайших частиц которые</a:t>
            </a:r>
          </a:p>
          <a:p>
            <a:pPr marL="45720" indent="0" fontAlgn="auto"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ru-RU" sz="56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сохраняют, все физические свойства вещества. Рассмотрим для примера воду.</a:t>
            </a:r>
          </a:p>
          <a:p>
            <a:pPr marL="45720" indent="0" fontAlgn="auto"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ru-RU" sz="56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В стакане воды содержится огромное количество молекул, если из стакана отлить</a:t>
            </a:r>
          </a:p>
          <a:p>
            <a:pPr marL="45720" indent="0" fontAlgn="auto"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ru-RU" sz="56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половину, то это количество уменьшится вдвое, но вода останется водой, все</a:t>
            </a:r>
          </a:p>
          <a:p>
            <a:pPr marL="45720" indent="0" fontAlgn="auto"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ru-RU" sz="56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свойства воды как вещества сохранятся. Если отлить еще половину, то</a:t>
            </a:r>
          </a:p>
          <a:p>
            <a:pPr marL="45720" indent="0" fontAlgn="auto"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ru-RU" sz="56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количество молекул снова уменьшится вдвое, повторяя этот опыт можно </a:t>
            </a:r>
            <a:r>
              <a:rPr lang="ru-RU" sz="56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прийти </a:t>
            </a:r>
            <a:r>
              <a:rPr lang="ru-RU" sz="56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к</a:t>
            </a:r>
          </a:p>
          <a:p>
            <a:pPr marL="45720" indent="0" fontAlgn="auto"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ru-RU" sz="56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ситуации, когда в стакане останется одна молекула, но и она останется водой</a:t>
            </a:r>
          </a:p>
          <a:p>
            <a:pPr marL="45720" indent="0" fontAlgn="auto"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ru-RU" sz="56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по своим свойствам. Эту оставшуюся молекулу можно разделить на части, но эти</a:t>
            </a:r>
          </a:p>
          <a:p>
            <a:pPr marL="45720" indent="0" fontAlgn="auto"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ru-RU" sz="56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части уже не будут водой, разложив молекулу воды, мы получим атом кислорода,</a:t>
            </a:r>
          </a:p>
          <a:p>
            <a:pPr marL="45720" indent="0" fontAlgn="auto"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ru-RU" sz="56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и два атома водорода, свойства которых значительно отличаются от </a:t>
            </a:r>
            <a:r>
              <a:rPr lang="ru-RU" sz="56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свойств молекулы </a:t>
            </a:r>
            <a:r>
              <a:rPr lang="ru-RU" sz="56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воды.</a:t>
            </a:r>
          </a:p>
          <a:p>
            <a:pPr indent="-182880" fontAlgn="auto">
              <a:buClr>
                <a:schemeClr val="accent6">
                  <a:lumMod val="75000"/>
                </a:schemeClr>
              </a:buClr>
              <a:defRPr/>
            </a:pPr>
            <a:endParaRPr lang="ru-RU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2050" name="Picture 2" descr="D:\Настя\r250203_102741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25413" y="160338"/>
            <a:ext cx="3349625" cy="2952750"/>
          </a:xfrm>
          <a:prstGeom prst="rect">
            <a:avLst/>
          </a:prstGeom>
          <a:ln w="38100" cap="sq">
            <a:solidFill>
              <a:schemeClr val="bg2">
                <a:lumMod val="75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/>
          </a:extLst>
        </p:spPr>
      </p:pic>
      <p:pic>
        <p:nvPicPr>
          <p:cNvPr id="2051" name="Picture 3" descr="D:\Настя\1354913129_pptpic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25413" y="3357563"/>
            <a:ext cx="3349625" cy="2951162"/>
          </a:xfrm>
          <a:prstGeom prst="rect">
            <a:avLst/>
          </a:prstGeom>
          <a:ln w="38100" cap="sq">
            <a:solidFill>
              <a:schemeClr val="bg2">
                <a:lumMod val="75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/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895</TotalTime>
  <Words>1973</Words>
  <Application>Microsoft Office PowerPoint</Application>
  <PresentationFormat>Экран (4:3)</PresentationFormat>
  <Paragraphs>135</Paragraphs>
  <Slides>23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8" baseType="lpstr">
      <vt:lpstr>Trebuchet MS</vt:lpstr>
      <vt:lpstr>Arial</vt:lpstr>
      <vt:lpstr>Georgia</vt:lpstr>
      <vt:lpstr>Calibri</vt:lpstr>
      <vt:lpstr>Воздушный поток</vt:lpstr>
      <vt:lpstr>Слайд 1</vt:lpstr>
      <vt:lpstr>Карта страны Смешариков..</vt:lpstr>
      <vt:lpstr>Давай познакомимся…</vt:lpstr>
      <vt:lpstr>Словарик Ёжика</vt:lpstr>
      <vt:lpstr>Что такое Энергия в физике?</vt:lpstr>
      <vt:lpstr>Механическое энергия</vt:lpstr>
      <vt:lpstr>Электромагнитная энергия</vt:lpstr>
      <vt:lpstr>Тепловая энергия</vt:lpstr>
      <vt:lpstr>Ядерная энергия</vt:lpstr>
      <vt:lpstr>Гравитационная энергия</vt:lpstr>
      <vt:lpstr>Одну минуточку энергия природы бывает разной: энергия солнца, энергия ветра и воды…</vt:lpstr>
      <vt:lpstr>Почему светит солнце</vt:lpstr>
      <vt:lpstr>Почему дует ветер?</vt:lpstr>
      <vt:lpstr>Слайд 14</vt:lpstr>
      <vt:lpstr>Что такое радуга?</vt:lpstr>
      <vt:lpstr>Теория Декарта-Ньютона дает понимание об основных особенностях радуги.</vt:lpstr>
      <vt:lpstr>Ребята, а вы знаете что бывает туманная радуга? </vt:lpstr>
      <vt:lpstr>- ОГО! - Барашик неужели ты сочинил такие замечательные стихи посвящённые физике!  </vt:lpstr>
      <vt:lpstr>Логические загадки</vt:lpstr>
      <vt:lpstr>Ответы к задачам</vt:lpstr>
      <vt:lpstr>Советы от смешариков</vt:lpstr>
      <vt:lpstr>Слайд 22</vt:lpstr>
      <vt:lpstr>Содержание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Большая книга Смешариков</dc:title>
  <dc:creator>юзер</dc:creator>
  <cp:lastModifiedBy>re</cp:lastModifiedBy>
  <cp:revision>69</cp:revision>
  <dcterms:created xsi:type="dcterms:W3CDTF">2013-11-05T16:00:24Z</dcterms:created>
  <dcterms:modified xsi:type="dcterms:W3CDTF">2014-06-05T19:42:38Z</dcterms:modified>
</cp:coreProperties>
</file>